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93" r:id="rId6"/>
    <p:sldId id="294" r:id="rId7"/>
    <p:sldId id="262" r:id="rId8"/>
    <p:sldId id="268" r:id="rId9"/>
    <p:sldId id="291" r:id="rId10"/>
    <p:sldId id="295" r:id="rId11"/>
    <p:sldId id="297" r:id="rId12"/>
    <p:sldId id="272" r:id="rId13"/>
    <p:sldId id="273" r:id="rId14"/>
    <p:sldId id="296" r:id="rId15"/>
    <p:sldId id="298" r:id="rId16"/>
    <p:sldId id="299" r:id="rId17"/>
    <p:sldId id="300" r:id="rId18"/>
    <p:sldId id="279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1" autoAdjust="0"/>
    <p:restoredTop sz="94660"/>
  </p:normalViewPr>
  <p:slideViewPr>
    <p:cSldViewPr>
      <p:cViewPr varScale="1">
        <p:scale>
          <a:sx n="124" d="100"/>
          <a:sy n="124" d="100"/>
        </p:scale>
        <p:origin x="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35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571D2-7181-4210-83DC-75898A23CF37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94AD9C-EB65-4A11-8CC9-B7BFC0B5A547}">
      <dgm:prSet/>
      <dgm:spPr/>
      <dgm:t>
        <a:bodyPr/>
        <a:lstStyle/>
        <a:p>
          <a:r>
            <a:rPr lang="en-AU" b="1"/>
            <a:t>Provide home resources </a:t>
          </a:r>
          <a:endParaRPr lang="en-US"/>
        </a:p>
      </dgm:t>
    </dgm:pt>
    <dgm:pt modelId="{323531F5-B0E5-459E-9DA7-B53176F9A902}" type="parTrans" cxnId="{EFCFA89E-2AD0-404A-91CA-019C0E9DD25C}">
      <dgm:prSet/>
      <dgm:spPr/>
      <dgm:t>
        <a:bodyPr/>
        <a:lstStyle/>
        <a:p>
          <a:endParaRPr lang="en-US"/>
        </a:p>
      </dgm:t>
    </dgm:pt>
    <dgm:pt modelId="{FEC9CA21-E459-450C-86A8-0F19233E4970}" type="sibTrans" cxnId="{EFCFA89E-2AD0-404A-91CA-019C0E9DD25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A8FCDEE2-632B-4D7B-BDE7-9011469EED64}">
      <dgm:prSet/>
      <dgm:spPr/>
      <dgm:t>
        <a:bodyPr/>
        <a:lstStyle/>
        <a:p>
          <a:r>
            <a:rPr lang="en-AU" b="1"/>
            <a:t>Conduct classes: How to lead your child to Christ.</a:t>
          </a:r>
          <a:endParaRPr lang="en-US"/>
        </a:p>
      </dgm:t>
    </dgm:pt>
    <dgm:pt modelId="{2AFCB788-6009-4C84-8F00-1C297083D30E}" type="parTrans" cxnId="{6E71EE1E-275A-42ED-A132-00FBFEAC56D5}">
      <dgm:prSet/>
      <dgm:spPr/>
      <dgm:t>
        <a:bodyPr/>
        <a:lstStyle/>
        <a:p>
          <a:endParaRPr lang="en-US"/>
        </a:p>
      </dgm:t>
    </dgm:pt>
    <dgm:pt modelId="{31A8FE2E-DC4B-4C18-8337-9BDA18AF8E16}" type="sibTrans" cxnId="{6E71EE1E-275A-42ED-A132-00FBFEAC56D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5DEB029-89BF-4A17-B372-20E273C5653E}">
      <dgm:prSet/>
      <dgm:spPr/>
      <dgm:t>
        <a:bodyPr/>
        <a:lstStyle/>
        <a:p>
          <a:r>
            <a:rPr lang="en-AU" b="1"/>
            <a:t>How  to read the Bible.</a:t>
          </a:r>
          <a:endParaRPr lang="en-US"/>
        </a:p>
      </dgm:t>
    </dgm:pt>
    <dgm:pt modelId="{5EDFBE31-BE0B-4D2A-9420-23906996AAA3}" type="parTrans" cxnId="{1E0230B1-B32B-470E-A17A-A46D0D0A5A92}">
      <dgm:prSet/>
      <dgm:spPr/>
      <dgm:t>
        <a:bodyPr/>
        <a:lstStyle/>
        <a:p>
          <a:endParaRPr lang="en-US"/>
        </a:p>
      </dgm:t>
    </dgm:pt>
    <dgm:pt modelId="{BE8E579C-71F8-4646-9F94-6A953D4AC49F}" type="sibTrans" cxnId="{1E0230B1-B32B-470E-A17A-A46D0D0A5A92}">
      <dgm:prSet/>
      <dgm:spPr/>
      <dgm:t>
        <a:bodyPr/>
        <a:lstStyle/>
        <a:p>
          <a:endParaRPr lang="en-US"/>
        </a:p>
      </dgm:t>
    </dgm:pt>
    <dgm:pt modelId="{F20FB121-0951-4FDE-A98C-92D946E030CC}">
      <dgm:prSet/>
      <dgm:spPr/>
      <dgm:t>
        <a:bodyPr/>
        <a:lstStyle/>
        <a:p>
          <a:r>
            <a:rPr lang="en-AU" b="1"/>
            <a:t>Encourage parents to be involved in Children’s Ministries activities.</a:t>
          </a:r>
          <a:endParaRPr lang="en-US"/>
        </a:p>
      </dgm:t>
    </dgm:pt>
    <dgm:pt modelId="{E45752BE-88BA-4C50-847B-F2DA3675626A}" type="parTrans" cxnId="{0C3C6055-2F9D-4D7E-9B77-EED1E9C29401}">
      <dgm:prSet/>
      <dgm:spPr/>
      <dgm:t>
        <a:bodyPr/>
        <a:lstStyle/>
        <a:p>
          <a:endParaRPr lang="en-US"/>
        </a:p>
      </dgm:t>
    </dgm:pt>
    <dgm:pt modelId="{0FD8E085-0D7B-45FB-A6F2-AF942F4AE424}" type="sibTrans" cxnId="{0C3C6055-2F9D-4D7E-9B77-EED1E9C29401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6E247F0C-FC9C-E64D-BCB2-9C01060E1ADA}" type="pres">
      <dgm:prSet presAssocID="{FB0571D2-7181-4210-83DC-75898A23CF37}" presName="Name0" presStyleCnt="0">
        <dgm:presLayoutVars>
          <dgm:animLvl val="lvl"/>
          <dgm:resizeHandles val="exact"/>
        </dgm:presLayoutVars>
      </dgm:prSet>
      <dgm:spPr/>
    </dgm:pt>
    <dgm:pt modelId="{1375963E-F7C6-B944-8CAA-55D3F9E69B99}" type="pres">
      <dgm:prSet presAssocID="{4294AD9C-EB65-4A11-8CC9-B7BFC0B5A547}" presName="compositeNode" presStyleCnt="0">
        <dgm:presLayoutVars>
          <dgm:bulletEnabled val="1"/>
        </dgm:presLayoutVars>
      </dgm:prSet>
      <dgm:spPr/>
    </dgm:pt>
    <dgm:pt modelId="{4CE9D7B3-9C68-3941-A5E4-5D11D62DF5E2}" type="pres">
      <dgm:prSet presAssocID="{4294AD9C-EB65-4A11-8CC9-B7BFC0B5A547}" presName="bgRect" presStyleLbl="alignNode1" presStyleIdx="0" presStyleCnt="3"/>
      <dgm:spPr/>
    </dgm:pt>
    <dgm:pt modelId="{CDD4BD1C-E028-604C-A333-853284C6A880}" type="pres">
      <dgm:prSet presAssocID="{FEC9CA21-E459-450C-86A8-0F19233E497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E37FF2B-96F4-8A4A-9CAC-74DD33066FEC}" type="pres">
      <dgm:prSet presAssocID="{4294AD9C-EB65-4A11-8CC9-B7BFC0B5A547}" presName="nodeRect" presStyleLbl="alignNode1" presStyleIdx="0" presStyleCnt="3">
        <dgm:presLayoutVars>
          <dgm:bulletEnabled val="1"/>
        </dgm:presLayoutVars>
      </dgm:prSet>
      <dgm:spPr/>
    </dgm:pt>
    <dgm:pt modelId="{26992074-B919-BB42-A071-60A50843E987}" type="pres">
      <dgm:prSet presAssocID="{FEC9CA21-E459-450C-86A8-0F19233E4970}" presName="sibTrans" presStyleCnt="0"/>
      <dgm:spPr/>
    </dgm:pt>
    <dgm:pt modelId="{ED213076-B5AE-A94E-B5F9-8F3EF24A4071}" type="pres">
      <dgm:prSet presAssocID="{A8FCDEE2-632B-4D7B-BDE7-9011469EED64}" presName="compositeNode" presStyleCnt="0">
        <dgm:presLayoutVars>
          <dgm:bulletEnabled val="1"/>
        </dgm:presLayoutVars>
      </dgm:prSet>
      <dgm:spPr/>
    </dgm:pt>
    <dgm:pt modelId="{F0157F9A-A8C0-5A4C-99D5-E6B7E0D55322}" type="pres">
      <dgm:prSet presAssocID="{A8FCDEE2-632B-4D7B-BDE7-9011469EED64}" presName="bgRect" presStyleLbl="alignNode1" presStyleIdx="1" presStyleCnt="3"/>
      <dgm:spPr/>
    </dgm:pt>
    <dgm:pt modelId="{D8325DE1-0A38-C540-A214-EF6CDF22F16F}" type="pres">
      <dgm:prSet presAssocID="{31A8FE2E-DC4B-4C18-8337-9BDA18AF8E16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7CA246CC-41F0-D14A-A942-B8B7B6086C76}" type="pres">
      <dgm:prSet presAssocID="{A8FCDEE2-632B-4D7B-BDE7-9011469EED64}" presName="nodeRect" presStyleLbl="alignNode1" presStyleIdx="1" presStyleCnt="3">
        <dgm:presLayoutVars>
          <dgm:bulletEnabled val="1"/>
        </dgm:presLayoutVars>
      </dgm:prSet>
      <dgm:spPr/>
    </dgm:pt>
    <dgm:pt modelId="{C4087E2A-C877-9140-93CE-95636A7B1517}" type="pres">
      <dgm:prSet presAssocID="{31A8FE2E-DC4B-4C18-8337-9BDA18AF8E16}" presName="sibTrans" presStyleCnt="0"/>
      <dgm:spPr/>
    </dgm:pt>
    <dgm:pt modelId="{9154DE77-5DBF-1146-8CCB-A66AACCED6BB}" type="pres">
      <dgm:prSet presAssocID="{F20FB121-0951-4FDE-A98C-92D946E030CC}" presName="compositeNode" presStyleCnt="0">
        <dgm:presLayoutVars>
          <dgm:bulletEnabled val="1"/>
        </dgm:presLayoutVars>
      </dgm:prSet>
      <dgm:spPr/>
    </dgm:pt>
    <dgm:pt modelId="{2F52B0FB-1EFF-AB47-9E77-F9807827DCC3}" type="pres">
      <dgm:prSet presAssocID="{F20FB121-0951-4FDE-A98C-92D946E030CC}" presName="bgRect" presStyleLbl="alignNode1" presStyleIdx="2" presStyleCnt="3"/>
      <dgm:spPr/>
    </dgm:pt>
    <dgm:pt modelId="{8AA04609-5B1F-B745-80BE-1258B578947F}" type="pres">
      <dgm:prSet presAssocID="{0FD8E085-0D7B-45FB-A6F2-AF942F4AE424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01E365CF-76B8-8549-A0BC-6E5391CB5D23}" type="pres">
      <dgm:prSet presAssocID="{F20FB121-0951-4FDE-A98C-92D946E030CC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E71EE1E-275A-42ED-A132-00FBFEAC56D5}" srcId="{FB0571D2-7181-4210-83DC-75898A23CF37}" destId="{A8FCDEE2-632B-4D7B-BDE7-9011469EED64}" srcOrd="1" destOrd="0" parTransId="{2AFCB788-6009-4C84-8F00-1C297083D30E}" sibTransId="{31A8FE2E-DC4B-4C18-8337-9BDA18AF8E16}"/>
    <dgm:cxn modelId="{E9B02320-FFBF-1844-BFCE-9DB9ADD3680D}" type="presOf" srcId="{FEC9CA21-E459-450C-86A8-0F19233E4970}" destId="{CDD4BD1C-E028-604C-A333-853284C6A880}" srcOrd="0" destOrd="0" presId="urn:microsoft.com/office/officeart/2016/7/layout/LinearBlockProcessNumbered"/>
    <dgm:cxn modelId="{373D4221-A0CF-8248-B7D9-9044CA7C40C0}" type="presOf" srcId="{A8FCDEE2-632B-4D7B-BDE7-9011469EED64}" destId="{F0157F9A-A8C0-5A4C-99D5-E6B7E0D55322}" srcOrd="0" destOrd="0" presId="urn:microsoft.com/office/officeart/2016/7/layout/LinearBlockProcessNumbered"/>
    <dgm:cxn modelId="{0CCF2A23-85E7-0843-A70F-B4F9DBABCBB7}" type="presOf" srcId="{4294AD9C-EB65-4A11-8CC9-B7BFC0B5A547}" destId="{2E37FF2B-96F4-8A4A-9CAC-74DD33066FEC}" srcOrd="1" destOrd="0" presId="urn:microsoft.com/office/officeart/2016/7/layout/LinearBlockProcessNumbered"/>
    <dgm:cxn modelId="{0D29752B-DDE8-C340-A568-A939D982F609}" type="presOf" srcId="{0FD8E085-0D7B-45FB-A6F2-AF942F4AE424}" destId="{8AA04609-5B1F-B745-80BE-1258B578947F}" srcOrd="0" destOrd="0" presId="urn:microsoft.com/office/officeart/2016/7/layout/LinearBlockProcessNumbered"/>
    <dgm:cxn modelId="{F85B992E-9E92-A246-BC46-DB40F2D3648E}" type="presOf" srcId="{31A8FE2E-DC4B-4C18-8337-9BDA18AF8E16}" destId="{D8325DE1-0A38-C540-A214-EF6CDF22F16F}" srcOrd="0" destOrd="0" presId="urn:microsoft.com/office/officeart/2016/7/layout/LinearBlockProcessNumbered"/>
    <dgm:cxn modelId="{0C3C6055-2F9D-4D7E-9B77-EED1E9C29401}" srcId="{FB0571D2-7181-4210-83DC-75898A23CF37}" destId="{F20FB121-0951-4FDE-A98C-92D946E030CC}" srcOrd="2" destOrd="0" parTransId="{E45752BE-88BA-4C50-847B-F2DA3675626A}" sibTransId="{0FD8E085-0D7B-45FB-A6F2-AF942F4AE424}"/>
    <dgm:cxn modelId="{901F529D-5FBF-6345-9A5A-DB504E7BFC4A}" type="presOf" srcId="{FB0571D2-7181-4210-83DC-75898A23CF37}" destId="{6E247F0C-FC9C-E64D-BCB2-9C01060E1ADA}" srcOrd="0" destOrd="0" presId="urn:microsoft.com/office/officeart/2016/7/layout/LinearBlockProcessNumbered"/>
    <dgm:cxn modelId="{EFCFA89E-2AD0-404A-91CA-019C0E9DD25C}" srcId="{FB0571D2-7181-4210-83DC-75898A23CF37}" destId="{4294AD9C-EB65-4A11-8CC9-B7BFC0B5A547}" srcOrd="0" destOrd="0" parTransId="{323531F5-B0E5-459E-9DA7-B53176F9A902}" sibTransId="{FEC9CA21-E459-450C-86A8-0F19233E4970}"/>
    <dgm:cxn modelId="{1E0230B1-B32B-470E-A17A-A46D0D0A5A92}" srcId="{A8FCDEE2-632B-4D7B-BDE7-9011469EED64}" destId="{95DEB029-89BF-4A17-B372-20E273C5653E}" srcOrd="0" destOrd="0" parTransId="{5EDFBE31-BE0B-4D2A-9420-23906996AAA3}" sibTransId="{BE8E579C-71F8-4646-9F94-6A953D4AC49F}"/>
    <dgm:cxn modelId="{481984B8-BFEE-D542-A10D-3A78BDBCCED2}" type="presOf" srcId="{F20FB121-0951-4FDE-A98C-92D946E030CC}" destId="{2F52B0FB-1EFF-AB47-9E77-F9807827DCC3}" srcOrd="0" destOrd="0" presId="urn:microsoft.com/office/officeart/2016/7/layout/LinearBlockProcessNumbered"/>
    <dgm:cxn modelId="{0FFF00C4-ADF4-C042-95C3-996BD942613F}" type="presOf" srcId="{4294AD9C-EB65-4A11-8CC9-B7BFC0B5A547}" destId="{4CE9D7B3-9C68-3941-A5E4-5D11D62DF5E2}" srcOrd="0" destOrd="0" presId="urn:microsoft.com/office/officeart/2016/7/layout/LinearBlockProcessNumbered"/>
    <dgm:cxn modelId="{411BE1DE-CAEA-884F-B761-A1D571DFBAC1}" type="presOf" srcId="{F20FB121-0951-4FDE-A98C-92D946E030CC}" destId="{01E365CF-76B8-8549-A0BC-6E5391CB5D23}" srcOrd="1" destOrd="0" presId="urn:microsoft.com/office/officeart/2016/7/layout/LinearBlockProcessNumbered"/>
    <dgm:cxn modelId="{1D152EE2-633F-164F-9FCB-798EDE1A3BB4}" type="presOf" srcId="{A8FCDEE2-632B-4D7B-BDE7-9011469EED64}" destId="{7CA246CC-41F0-D14A-A942-B8B7B6086C76}" srcOrd="1" destOrd="0" presId="urn:microsoft.com/office/officeart/2016/7/layout/LinearBlockProcessNumbered"/>
    <dgm:cxn modelId="{87123CEF-CBC7-074C-BAE1-7F1971EFFC3F}" type="presOf" srcId="{95DEB029-89BF-4A17-B372-20E273C5653E}" destId="{7CA246CC-41F0-D14A-A942-B8B7B6086C76}" srcOrd="0" destOrd="1" presId="urn:microsoft.com/office/officeart/2016/7/layout/LinearBlockProcessNumbered"/>
    <dgm:cxn modelId="{596FF605-3E39-1C49-8A8C-12E20D97D4C2}" type="presParOf" srcId="{6E247F0C-FC9C-E64D-BCB2-9C01060E1ADA}" destId="{1375963E-F7C6-B944-8CAA-55D3F9E69B99}" srcOrd="0" destOrd="0" presId="urn:microsoft.com/office/officeart/2016/7/layout/LinearBlockProcessNumbered"/>
    <dgm:cxn modelId="{7A6F4F2A-B9D8-8C4A-809A-3401AEF42C9F}" type="presParOf" srcId="{1375963E-F7C6-B944-8CAA-55D3F9E69B99}" destId="{4CE9D7B3-9C68-3941-A5E4-5D11D62DF5E2}" srcOrd="0" destOrd="0" presId="urn:microsoft.com/office/officeart/2016/7/layout/LinearBlockProcessNumbered"/>
    <dgm:cxn modelId="{B78FBD63-EA79-AD48-8311-1DD847AF3F9E}" type="presParOf" srcId="{1375963E-F7C6-B944-8CAA-55D3F9E69B99}" destId="{CDD4BD1C-E028-604C-A333-853284C6A880}" srcOrd="1" destOrd="0" presId="urn:microsoft.com/office/officeart/2016/7/layout/LinearBlockProcessNumbered"/>
    <dgm:cxn modelId="{E8B02CC8-A719-FF49-9ACF-24AC244D1A20}" type="presParOf" srcId="{1375963E-F7C6-B944-8CAA-55D3F9E69B99}" destId="{2E37FF2B-96F4-8A4A-9CAC-74DD33066FEC}" srcOrd="2" destOrd="0" presId="urn:microsoft.com/office/officeart/2016/7/layout/LinearBlockProcessNumbered"/>
    <dgm:cxn modelId="{7438C181-E5BD-8F43-A1C9-D4753DB0E29F}" type="presParOf" srcId="{6E247F0C-FC9C-E64D-BCB2-9C01060E1ADA}" destId="{26992074-B919-BB42-A071-60A50843E987}" srcOrd="1" destOrd="0" presId="urn:microsoft.com/office/officeart/2016/7/layout/LinearBlockProcessNumbered"/>
    <dgm:cxn modelId="{3A397D70-65CC-6141-9172-A2A328940C23}" type="presParOf" srcId="{6E247F0C-FC9C-E64D-BCB2-9C01060E1ADA}" destId="{ED213076-B5AE-A94E-B5F9-8F3EF24A4071}" srcOrd="2" destOrd="0" presId="urn:microsoft.com/office/officeart/2016/7/layout/LinearBlockProcessNumbered"/>
    <dgm:cxn modelId="{307A3E9E-E592-F74B-BBCF-42E0BD6AABB0}" type="presParOf" srcId="{ED213076-B5AE-A94E-B5F9-8F3EF24A4071}" destId="{F0157F9A-A8C0-5A4C-99D5-E6B7E0D55322}" srcOrd="0" destOrd="0" presId="urn:microsoft.com/office/officeart/2016/7/layout/LinearBlockProcessNumbered"/>
    <dgm:cxn modelId="{31AD0CCD-E99B-3846-83D5-CD83E6405FC5}" type="presParOf" srcId="{ED213076-B5AE-A94E-B5F9-8F3EF24A4071}" destId="{D8325DE1-0A38-C540-A214-EF6CDF22F16F}" srcOrd="1" destOrd="0" presId="urn:microsoft.com/office/officeart/2016/7/layout/LinearBlockProcessNumbered"/>
    <dgm:cxn modelId="{05CA5C07-0E0E-5F4D-9C2D-DF034B0BA276}" type="presParOf" srcId="{ED213076-B5AE-A94E-B5F9-8F3EF24A4071}" destId="{7CA246CC-41F0-D14A-A942-B8B7B6086C76}" srcOrd="2" destOrd="0" presId="urn:microsoft.com/office/officeart/2016/7/layout/LinearBlockProcessNumbered"/>
    <dgm:cxn modelId="{58B38129-F1C3-FD4B-A556-2E46EADAB41A}" type="presParOf" srcId="{6E247F0C-FC9C-E64D-BCB2-9C01060E1ADA}" destId="{C4087E2A-C877-9140-93CE-95636A7B1517}" srcOrd="3" destOrd="0" presId="urn:microsoft.com/office/officeart/2016/7/layout/LinearBlockProcessNumbered"/>
    <dgm:cxn modelId="{72F448C4-8F43-B443-8473-654E24DE0602}" type="presParOf" srcId="{6E247F0C-FC9C-E64D-BCB2-9C01060E1ADA}" destId="{9154DE77-5DBF-1146-8CCB-A66AACCED6BB}" srcOrd="4" destOrd="0" presId="urn:microsoft.com/office/officeart/2016/7/layout/LinearBlockProcessNumbered"/>
    <dgm:cxn modelId="{7380B59A-BB7D-0F41-8B55-A3D332FE7517}" type="presParOf" srcId="{9154DE77-5DBF-1146-8CCB-A66AACCED6BB}" destId="{2F52B0FB-1EFF-AB47-9E77-F9807827DCC3}" srcOrd="0" destOrd="0" presId="urn:microsoft.com/office/officeart/2016/7/layout/LinearBlockProcessNumbered"/>
    <dgm:cxn modelId="{8462A0B8-68EF-CB4E-BF8F-7A4F35181FE3}" type="presParOf" srcId="{9154DE77-5DBF-1146-8CCB-A66AACCED6BB}" destId="{8AA04609-5B1F-B745-80BE-1258B578947F}" srcOrd="1" destOrd="0" presId="urn:microsoft.com/office/officeart/2016/7/layout/LinearBlockProcessNumbered"/>
    <dgm:cxn modelId="{7A95F8FD-F9C8-FD4E-91E9-EB0D1C46637E}" type="presParOf" srcId="{9154DE77-5DBF-1146-8CCB-A66AACCED6BB}" destId="{01E365CF-76B8-8549-A0BC-6E5391CB5D2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9D7B3-9C68-3941-A5E4-5D11D62DF5E2}">
      <dsp:nvSpPr>
        <dsp:cNvPr id="0" name=""/>
        <dsp:cNvSpPr/>
      </dsp:nvSpPr>
      <dsp:spPr>
        <a:xfrm>
          <a:off x="616" y="678428"/>
          <a:ext cx="2495401" cy="2994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490" tIns="0" rIns="246490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/>
            <a:t>Provide home resources </a:t>
          </a:r>
          <a:endParaRPr lang="en-US" sz="2000" kern="1200"/>
        </a:p>
      </dsp:txBody>
      <dsp:txXfrm>
        <a:off x="616" y="1876220"/>
        <a:ext cx="2495401" cy="1796688"/>
      </dsp:txXfrm>
    </dsp:sp>
    <dsp:sp modelId="{CDD4BD1C-E028-604C-A333-853284C6A880}">
      <dsp:nvSpPr>
        <dsp:cNvPr id="0" name=""/>
        <dsp:cNvSpPr/>
      </dsp:nvSpPr>
      <dsp:spPr>
        <a:xfrm>
          <a:off x="616" y="678428"/>
          <a:ext cx="2495401" cy="119779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490" tIns="165100" rIns="246490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01</a:t>
          </a:r>
        </a:p>
      </dsp:txBody>
      <dsp:txXfrm>
        <a:off x="616" y="678428"/>
        <a:ext cx="2495401" cy="1197792"/>
      </dsp:txXfrm>
    </dsp:sp>
    <dsp:sp modelId="{F0157F9A-A8C0-5A4C-99D5-E6B7E0D55322}">
      <dsp:nvSpPr>
        <dsp:cNvPr id="0" name=""/>
        <dsp:cNvSpPr/>
      </dsp:nvSpPr>
      <dsp:spPr>
        <a:xfrm>
          <a:off x="2695649" y="678428"/>
          <a:ext cx="2495401" cy="2994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490" tIns="0" rIns="246490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/>
            <a:t>Conduct classes: How to lead your child to Christ.</a:t>
          </a:r>
          <a:endParaRPr lang="en-US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1" kern="1200"/>
            <a:t>How  to read the Bible.</a:t>
          </a:r>
          <a:endParaRPr lang="en-US" sz="1600" kern="1200"/>
        </a:p>
      </dsp:txBody>
      <dsp:txXfrm>
        <a:off x="2695649" y="1876220"/>
        <a:ext cx="2495401" cy="1796688"/>
      </dsp:txXfrm>
    </dsp:sp>
    <dsp:sp modelId="{D8325DE1-0A38-C540-A214-EF6CDF22F16F}">
      <dsp:nvSpPr>
        <dsp:cNvPr id="0" name=""/>
        <dsp:cNvSpPr/>
      </dsp:nvSpPr>
      <dsp:spPr>
        <a:xfrm>
          <a:off x="2695649" y="678428"/>
          <a:ext cx="2495401" cy="119779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490" tIns="165100" rIns="246490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02</a:t>
          </a:r>
        </a:p>
      </dsp:txBody>
      <dsp:txXfrm>
        <a:off x="2695649" y="678428"/>
        <a:ext cx="2495401" cy="1197792"/>
      </dsp:txXfrm>
    </dsp:sp>
    <dsp:sp modelId="{2F52B0FB-1EFF-AB47-9E77-F9807827DCC3}">
      <dsp:nvSpPr>
        <dsp:cNvPr id="0" name=""/>
        <dsp:cNvSpPr/>
      </dsp:nvSpPr>
      <dsp:spPr>
        <a:xfrm>
          <a:off x="5390682" y="678428"/>
          <a:ext cx="2495401" cy="29944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490" tIns="0" rIns="246490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/>
            <a:t>Encourage parents to be involved in Children’s Ministries activities.</a:t>
          </a:r>
          <a:endParaRPr lang="en-US" sz="2000" kern="1200"/>
        </a:p>
      </dsp:txBody>
      <dsp:txXfrm>
        <a:off x="5390682" y="1876220"/>
        <a:ext cx="2495401" cy="1796688"/>
      </dsp:txXfrm>
    </dsp:sp>
    <dsp:sp modelId="{8AA04609-5B1F-B745-80BE-1258B578947F}">
      <dsp:nvSpPr>
        <dsp:cNvPr id="0" name=""/>
        <dsp:cNvSpPr/>
      </dsp:nvSpPr>
      <dsp:spPr>
        <a:xfrm>
          <a:off x="5390682" y="678428"/>
          <a:ext cx="2495401" cy="119779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490" tIns="165100" rIns="246490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03</a:t>
          </a:r>
        </a:p>
      </dsp:txBody>
      <dsp:txXfrm>
        <a:off x="5390682" y="678428"/>
        <a:ext cx="2495401" cy="1197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9FDC7-3A18-6D43-A800-4ECFC8E25DDF}" type="datetimeFigureOut">
              <a:rPr lang="en-US" smtClean="0"/>
              <a:t>7/12/21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C0B0C-99EB-5D4D-BEC4-7919F397D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7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C0B0C-99EB-5D4D-BEC4-7919F397D3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7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465A-6A23-45A0-9133-C6B71C7D5183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403-543D-4876-A6A8-DE37B2E7E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465A-6A23-45A0-9133-C6B71C7D5183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403-543D-4876-A6A8-DE37B2E7E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465A-6A23-45A0-9133-C6B71C7D5183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403-543D-4876-A6A8-DE37B2E7E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465A-6A23-45A0-9133-C6B71C7D5183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403-543D-4876-A6A8-DE37B2E7E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465A-6A23-45A0-9133-C6B71C7D5183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403-543D-4876-A6A8-DE37B2E7E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465A-6A23-45A0-9133-C6B71C7D5183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403-543D-4876-A6A8-DE37B2E7E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465A-6A23-45A0-9133-C6B71C7D5183}" type="datetimeFigureOut">
              <a:rPr lang="en-US" smtClean="0"/>
              <a:t>7/12/21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403-543D-4876-A6A8-DE37B2E7E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465A-6A23-45A0-9133-C6B71C7D5183}" type="datetimeFigureOut">
              <a:rPr lang="en-US" smtClean="0"/>
              <a:t>7/12/21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403-543D-4876-A6A8-DE37B2E7E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465A-6A23-45A0-9133-C6B71C7D5183}" type="datetimeFigureOut">
              <a:rPr lang="en-US" smtClean="0"/>
              <a:t>7/12/21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403-543D-4876-A6A8-DE37B2E7E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465A-6A23-45A0-9133-C6B71C7D5183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403-543D-4876-A6A8-DE37B2E7E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465A-6A23-45A0-9133-C6B71C7D5183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403-543D-4876-A6A8-DE37B2E7E7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465A-6A23-45A0-9133-C6B71C7D5183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E403-543D-4876-A6A8-DE37B2E7E7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2008" r="8509"/>
          <a:stretch/>
        </p:blipFill>
        <p:spPr>
          <a:xfrm>
            <a:off x="1891769" y="10"/>
            <a:ext cx="725223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9"/>
          <p:cNvSpPr txBox="1">
            <a:spLocks/>
          </p:cNvSpPr>
          <p:nvPr/>
        </p:nvSpPr>
        <p:spPr>
          <a:xfrm>
            <a:off x="1166380" y="2417305"/>
            <a:ext cx="2866641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Partnering With Parents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810000" y="5059174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2400" b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sz="1200" b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		</a:t>
            </a:r>
            <a:endParaRPr lang="en-US" sz="90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Subtitle 20"/>
          <p:cNvSpPr txBox="1">
            <a:spLocks/>
          </p:cNvSpPr>
          <p:nvPr/>
        </p:nvSpPr>
        <p:spPr>
          <a:xfrm>
            <a:off x="228600" y="5068213"/>
            <a:ext cx="4343400" cy="10277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248" y="766937"/>
            <a:ext cx="443636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 Rounded MT Bold" pitchFamily="34" charset="0"/>
              </a:rPr>
              <a:t>Children's Ministries Leadership Certification </a:t>
            </a:r>
          </a:p>
          <a:p>
            <a:pPr lvl="0" algn="ctr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 Rounded MT Bold" pitchFamily="34" charset="0"/>
              </a:rPr>
              <a:t>Level III, </a:t>
            </a: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Course 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774" y="3877117"/>
            <a:ext cx="4133851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/>
              <a:t>Prepared by Julie </a:t>
            </a:r>
            <a:r>
              <a:rPr lang="en-US" b="1" dirty="0" err="1"/>
              <a:t>Weslake</a:t>
            </a:r>
            <a:r>
              <a:rPr lang="en-US" b="1" dirty="0"/>
              <a:t>,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/>
              <a:t>Children’s Ministries Director, SPD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/>
              <a:t>Illustrated by Debra Henry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/>
              <a:t>Children’s Ministries Director, CARU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000" b="1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2000" b="1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86" y="1040400"/>
            <a:ext cx="5899545" cy="707886"/>
          </a:xfrm>
        </p:spPr>
        <p:txBody>
          <a:bodyPr anchor="b">
            <a:normAutofit/>
          </a:bodyPr>
          <a:lstStyle/>
          <a:p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Parents are Valuable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9144000" cy="757168"/>
            <a:chOff x="0" y="2959818"/>
            <a:chExt cx="12192000" cy="757168"/>
          </a:xfrm>
        </p:grpSpPr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685" y="3070719"/>
            <a:ext cx="5899546" cy="293796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>
                    <a:alpha val="80000"/>
                  </a:schemeClr>
                </a:solidFill>
                <a:latin typeface="Arial Rounded MT Bold" panose="020F0704030504030204" pitchFamily="34" charset="0"/>
              </a:rPr>
              <a:t>Believe in your parents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>
              <a:solidFill>
                <a:schemeClr val="tx1">
                  <a:alpha val="80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>
                    <a:alpha val="80000"/>
                  </a:schemeClr>
                </a:solidFill>
                <a:latin typeface="Arial Rounded MT Bold" panose="020F0704030504030204" pitchFamily="34" charset="0"/>
              </a:rPr>
              <a:t>Spiritually nurture them</a:t>
            </a:r>
          </a:p>
          <a:p>
            <a:pPr>
              <a:lnSpc>
                <a:spcPct val="90000"/>
              </a:lnSpc>
            </a:pPr>
            <a:endParaRPr lang="en-US" sz="2100">
              <a:solidFill>
                <a:schemeClr val="tx1">
                  <a:alpha val="80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>
                    <a:alpha val="80000"/>
                  </a:schemeClr>
                </a:solidFill>
                <a:latin typeface="Arial Rounded MT Bold" panose="020F0704030504030204" pitchFamily="34" charset="0"/>
              </a:rPr>
              <a:t>Give them the vision of spiritual  mentoring</a:t>
            </a:r>
          </a:p>
          <a:p>
            <a:pPr>
              <a:lnSpc>
                <a:spcPct val="90000"/>
              </a:lnSpc>
            </a:pPr>
            <a:endParaRPr lang="en-US" sz="2100">
              <a:solidFill>
                <a:schemeClr val="tx1">
                  <a:alpha val="80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>
                    <a:alpha val="80000"/>
                  </a:schemeClr>
                </a:solidFill>
                <a:latin typeface="Arial Rounded MT Bold" panose="020F0704030504030204" pitchFamily="34" charset="0"/>
              </a:rPr>
              <a:t>Equip them</a:t>
            </a:r>
          </a:p>
        </p:txBody>
      </p:sp>
    </p:spTree>
    <p:extLst>
      <p:ext uri="{BB962C8B-B14F-4D97-AF65-F5344CB8AC3E}">
        <p14:creationId xmlns:p14="http://schemas.microsoft.com/office/powerpoint/2010/main" val="1485645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2438400" cy="1173700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Parental Advice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36" b="16743"/>
          <a:stretch/>
        </p:blipFill>
        <p:spPr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4286160"/>
            <a:ext cx="6172200" cy="226704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AU" sz="1800" b="1" dirty="0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1.Read Bible stories to children  at bedtime throughout childhood.</a:t>
            </a:r>
          </a:p>
          <a:p>
            <a:pPr>
              <a:lnSpc>
                <a:spcPct val="90000"/>
              </a:lnSpc>
              <a:defRPr/>
            </a:pPr>
            <a:endParaRPr lang="en-AU" sz="1800" b="1" dirty="0">
              <a:solidFill>
                <a:schemeClr val="bg1">
                  <a:alpha val="8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AU" sz="1800" b="1" dirty="0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2. Make character building story books available for them to read. </a:t>
            </a:r>
          </a:p>
          <a:p>
            <a:pPr>
              <a:lnSpc>
                <a:spcPct val="90000"/>
              </a:lnSpc>
              <a:defRPr/>
            </a:pPr>
            <a:endParaRPr lang="en-AU" sz="1800" b="1" dirty="0">
              <a:solidFill>
                <a:schemeClr val="bg1">
                  <a:alpha val="8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AU" sz="1800" b="1" dirty="0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3.Share thoughts from your devotions and encourage children to share theirs.</a:t>
            </a:r>
          </a:p>
        </p:txBody>
      </p:sp>
    </p:spTree>
    <p:extLst>
      <p:ext uri="{BB962C8B-B14F-4D97-AF65-F5344CB8AC3E}">
        <p14:creationId xmlns:p14="http://schemas.microsoft.com/office/powerpoint/2010/main" val="172633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284686" y="1040400"/>
            <a:ext cx="5899545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i="1">
                <a:latin typeface="+mj-lt"/>
                <a:ea typeface="+mj-ea"/>
                <a:cs typeface="+mj-cs"/>
              </a:rPr>
              <a:t>  </a:t>
            </a:r>
            <a:r>
              <a:rPr lang="en-US" sz="3500" i="1">
                <a:latin typeface="+mj-lt"/>
                <a:ea typeface="+mj-ea"/>
                <a:cs typeface="+mj-cs"/>
              </a:rPr>
              <a:t>Family Rituals are valuable</a:t>
            </a:r>
            <a:endParaRPr lang="en-US" sz="3500"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9144000" cy="757168"/>
            <a:chOff x="0" y="2959818"/>
            <a:chExt cx="12192000" cy="757168"/>
          </a:xfrm>
        </p:grpSpPr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284685" y="3070719"/>
            <a:ext cx="5899546" cy="2937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tx1">
                    <a:alpha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Provide meaning to our lives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b="1" dirty="0">
              <a:solidFill>
                <a:schemeClr val="tx1">
                  <a:alpha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tx1">
                    <a:alpha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Gives stability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b="1" dirty="0">
              <a:solidFill>
                <a:schemeClr val="tx1">
                  <a:alpha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tx1">
                    <a:alpha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Predictability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b="1" dirty="0">
              <a:solidFill>
                <a:schemeClr val="tx1">
                  <a:alpha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tx1">
                    <a:alpha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Sense of belonging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b="1" dirty="0">
                <a:solidFill>
                  <a:schemeClr val="tx1">
                    <a:alpha val="80000"/>
                  </a:schemeClr>
                </a:solidFill>
              </a:rPr>
              <a:t>			            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8650" y="4669978"/>
            <a:ext cx="3293268" cy="1173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500" b="1">
                <a:solidFill>
                  <a:schemeClr val="bg1"/>
                </a:solidFill>
                <a:latin typeface="+mj-lt"/>
                <a:ea typeface="+mj-ea"/>
                <a:cs typeface="+mj-cs"/>
                <a:sym typeface="Gill Sans" charset="0"/>
              </a:rPr>
              <a:t>Faith Talk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F5BA0-1F37-8445-895A-1E1491182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36" b="16743"/>
          <a:stretch/>
        </p:blipFill>
        <p:spPr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048000" y="4419600"/>
            <a:ext cx="5469731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alpha val="80000"/>
                  </a:schemeClr>
                </a:solidFill>
                <a:effectLst/>
              </a:rPr>
              <a:t>What did you see today that reminds you that all people are sinners and need Jesus?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alpha val="80000"/>
                  </a:schemeClr>
                </a:solidFill>
                <a:effectLst/>
              </a:rPr>
              <a:t>What did you hear or see today that did not agree with the truths of the Bible?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alpha val="80000"/>
                  </a:schemeClr>
                </a:solidFill>
                <a:effectLst/>
              </a:rPr>
              <a:t>What part of God’s creation did you enjoy most?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alpha val="80000"/>
                  </a:schemeClr>
                </a:solidFill>
                <a:effectLst/>
              </a:rPr>
              <a:t>What happened to you today that reminded you of God?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4669978"/>
            <a:ext cx="1809750" cy="1173700"/>
          </a:xfrm>
        </p:spPr>
        <p:txBody>
          <a:bodyPr anchor="t"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Faith Talk </a:t>
            </a:r>
          </a:p>
        </p:txBody>
      </p:sp>
      <p:pic>
        <p:nvPicPr>
          <p:cNvPr id="4" name="Picture 3" descr="A group of people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0E07F868-4286-DE43-AF79-C74F46B80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25"/>
          <a:stretch/>
        </p:blipFill>
        <p:spPr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4286160"/>
            <a:ext cx="5850731" cy="21146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AU" sz="7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AU" sz="1600" b="1" dirty="0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5.</a:t>
            </a:r>
            <a:r>
              <a:rPr lang="en-AU" sz="16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AU" sz="1600" b="1" dirty="0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What is one thing that you would like to do before you die?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en-AU" sz="1600" b="1" dirty="0">
              <a:solidFill>
                <a:schemeClr val="bg1">
                  <a:alpha val="8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AU" sz="1600" b="1" dirty="0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6. What is something that happened to you recently that made you pause and thank God?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en-AU" sz="1600" b="1" dirty="0">
              <a:solidFill>
                <a:schemeClr val="bg1">
                  <a:alpha val="80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AutoNum type="arabicPeriod" startAt="7"/>
              <a:defRPr/>
            </a:pPr>
            <a:r>
              <a:rPr lang="en-AU" sz="1600" b="1" dirty="0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What did you learn at church today?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AutoNum type="arabicPeriod" startAt="7"/>
              <a:defRPr/>
            </a:pPr>
            <a:endParaRPr lang="en-AU" sz="1600" b="1" dirty="0">
              <a:solidFill>
                <a:schemeClr val="bg1">
                  <a:alpha val="80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AutoNum type="arabicPeriod" startAt="7"/>
              <a:defRPr/>
            </a:pPr>
            <a:r>
              <a:rPr lang="en-AU" sz="1600" b="1" dirty="0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How is this going to change your life?</a:t>
            </a:r>
          </a:p>
        </p:txBody>
      </p:sp>
    </p:spTree>
    <p:extLst>
      <p:ext uri="{BB962C8B-B14F-4D97-AF65-F5344CB8AC3E}">
        <p14:creationId xmlns:p14="http://schemas.microsoft.com/office/powerpoint/2010/main" val="185011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00804"/>
            <a:ext cx="3293268" cy="1907884"/>
          </a:xfrm>
        </p:spPr>
        <p:txBody>
          <a:bodyPr anchor="t">
            <a:normAutofit/>
          </a:bodyPr>
          <a:lstStyle/>
          <a:p>
            <a:r>
              <a:rPr lang="en-US" sz="3500">
                <a:solidFill>
                  <a:schemeClr val="bg1"/>
                </a:solidFill>
                <a:latin typeface="Arial Rounded MT Bold" panose="020F0704030504030204" pitchFamily="34" charset="0"/>
              </a:rPr>
              <a:t>Family Times Should Be: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000" b="26531"/>
          <a:stretch/>
        </p:blipFill>
        <p:spPr>
          <a:xfrm>
            <a:off x="20" y="2"/>
            <a:ext cx="9143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144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150" y="4197093"/>
            <a:ext cx="4269581" cy="16488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1900" b="1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Enjoyable</a:t>
            </a:r>
          </a:p>
          <a:p>
            <a:pPr>
              <a:lnSpc>
                <a:spcPct val="90000"/>
              </a:lnSpc>
            </a:pPr>
            <a:r>
              <a:rPr lang="en-AU" sz="1900" b="1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Relaxed</a:t>
            </a:r>
          </a:p>
          <a:p>
            <a:pPr>
              <a:lnSpc>
                <a:spcPct val="90000"/>
              </a:lnSpc>
            </a:pPr>
            <a:r>
              <a:rPr lang="en-AU" sz="1900" b="1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Routine</a:t>
            </a:r>
          </a:p>
          <a:p>
            <a:pPr>
              <a:lnSpc>
                <a:spcPct val="90000"/>
              </a:lnSpc>
            </a:pPr>
            <a:r>
              <a:rPr lang="en-AU" sz="1900" b="1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Regular</a:t>
            </a:r>
          </a:p>
          <a:p>
            <a:pPr>
              <a:lnSpc>
                <a:spcPct val="90000"/>
              </a:lnSpc>
            </a:pPr>
            <a:r>
              <a:rPr lang="en-AU" sz="1900" b="1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Intentional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9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85EDF-FD02-4134-BAE8-AFC1BE681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0668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rial Rounded MT Bold" panose="020F0704030504030204" pitchFamily="34" charset="0"/>
              </a:rPr>
              <a:t>Church’s Responsibility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CFE40A-5F42-4F3D-8B84-6552EBD95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905489"/>
              </p:ext>
            </p:extLst>
          </p:nvPr>
        </p:nvGraphicFramePr>
        <p:xfrm>
          <a:off x="628650" y="13716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0996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5" y="841376"/>
            <a:ext cx="3293268" cy="1323439"/>
          </a:xfrm>
        </p:spPr>
        <p:txBody>
          <a:bodyPr anchor="t">
            <a:normAutofit/>
          </a:bodyPr>
          <a:lstStyle/>
          <a:p>
            <a:r>
              <a:rPr lang="en-US" sz="3500">
                <a:solidFill>
                  <a:schemeClr val="bg1"/>
                </a:solidFill>
                <a:latin typeface="Arial Rounded MT Bold" panose="020F0704030504030204" pitchFamily="34" charset="0"/>
              </a:rPr>
              <a:t>Church’s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2200"/>
            <a:ext cx="3293268" cy="3238500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Encourage and support</a:t>
            </a:r>
          </a:p>
          <a:p>
            <a:r>
              <a:rPr lang="en-US" sz="1900" dirty="0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Help them connect with other parents</a:t>
            </a:r>
          </a:p>
          <a:p>
            <a:r>
              <a:rPr lang="en-US" sz="1900" dirty="0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Celebrate families and events</a:t>
            </a:r>
          </a:p>
          <a:p>
            <a:r>
              <a:rPr lang="en-US" sz="1900" dirty="0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Communicate regularly</a:t>
            </a:r>
          </a:p>
          <a:p>
            <a:r>
              <a:rPr lang="en-US" sz="1900" dirty="0">
                <a:solidFill>
                  <a:schemeClr val="bg1">
                    <a:alpha val="80000"/>
                  </a:schemeClr>
                </a:solidFill>
                <a:latin typeface="Arial Rounded MT Bold" panose="020F0704030504030204" pitchFamily="34" charset="0"/>
              </a:rPr>
              <a:t>Be positive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2000" y="841376"/>
            <a:ext cx="3945732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49" y="1732740"/>
            <a:ext cx="3276834" cy="2299532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222538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8650" y="4100804"/>
            <a:ext cx="3293268" cy="190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500" b="1" i="1">
                <a:solidFill>
                  <a:schemeClr val="bg1"/>
                </a:solidFill>
                <a:latin typeface="+mj-lt"/>
                <a:ea typeface="+mj-ea"/>
                <a:cs typeface="+mj-cs"/>
                <a:sym typeface="Gill Sans" charset="0"/>
              </a:rPr>
              <a:t>Family Service Projects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087" b="20379"/>
          <a:stretch/>
        </p:blipFill>
        <p:spPr>
          <a:xfrm>
            <a:off x="20" y="2"/>
            <a:ext cx="9143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144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248150" y="4197093"/>
            <a:ext cx="4269581" cy="1648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>
                    <a:alpha val="80000"/>
                  </a:schemeClr>
                </a:solidFill>
              </a:rPr>
              <a:t>What could you do to help a neighbour?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>
                    <a:alpha val="80000"/>
                  </a:schemeClr>
                </a:solidFill>
              </a:rPr>
              <a:t>What could you do to help preserve the environment? 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>
                    <a:alpha val="80000"/>
                  </a:schemeClr>
                </a:solidFill>
              </a:rPr>
              <a:t>What could do to help at church?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>
                    <a:alpha val="80000"/>
                  </a:schemeClr>
                </a:solidFill>
              </a:rPr>
              <a:t>What could you give to the needy?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73194" y="914400"/>
            <a:ext cx="4688333" cy="46939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The church can give the family hope and direction!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3" descr="A group of people posing for a photo&#10;&#10;Description automatically generated with medium confidence"/>
          <p:cNvPicPr>
            <a:picLocks noChangeAspect="1"/>
          </p:cNvPicPr>
          <p:nvPr/>
        </p:nvPicPr>
        <p:blipFill rotWithShape="1">
          <a:blip r:embed="rId2"/>
          <a:srcRect l="14068" r="10085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145769 w 3182692"/>
              <a:gd name="connsiteY2" fmla="*/ 0 h 18288"/>
              <a:gd name="connsiteX3" fmla="*/ 1845961 w 3182692"/>
              <a:gd name="connsiteY3" fmla="*/ 0 h 18288"/>
              <a:gd name="connsiteX4" fmla="*/ 2450673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68365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973" y="8390"/>
                  <a:pt x="3182735" y="11854"/>
                  <a:pt x="3182692" y="18288"/>
                </a:cubicBezTo>
                <a:cubicBezTo>
                  <a:pt x="2975928" y="57450"/>
                  <a:pt x="2667693" y="19406"/>
                  <a:pt x="2482500" y="18288"/>
                </a:cubicBezTo>
                <a:cubicBezTo>
                  <a:pt x="2299734" y="36912"/>
                  <a:pt x="1925962" y="9303"/>
                  <a:pt x="1782308" y="18288"/>
                </a:cubicBezTo>
                <a:cubicBezTo>
                  <a:pt x="1635580" y="20546"/>
                  <a:pt x="1257854" y="-3663"/>
                  <a:pt x="1145769" y="18288"/>
                </a:cubicBezTo>
                <a:cubicBezTo>
                  <a:pt x="1025065" y="56574"/>
                  <a:pt x="247799" y="-11536"/>
                  <a:pt x="0" y="18288"/>
                </a:cubicBezTo>
                <a:cubicBezTo>
                  <a:pt x="-405" y="13204"/>
                  <a:pt x="-1092" y="531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066" y="4696"/>
                  <a:pt x="3183370" y="10269"/>
                  <a:pt x="3182692" y="18288"/>
                </a:cubicBezTo>
                <a:cubicBezTo>
                  <a:pt x="3091120" y="-23022"/>
                  <a:pt x="2811074" y="61693"/>
                  <a:pt x="2546154" y="18288"/>
                </a:cubicBezTo>
                <a:cubicBezTo>
                  <a:pt x="2285186" y="27529"/>
                  <a:pt x="2090205" y="-22321"/>
                  <a:pt x="1845961" y="18288"/>
                </a:cubicBezTo>
                <a:cubicBezTo>
                  <a:pt x="1599794" y="31493"/>
                  <a:pt x="1466284" y="37447"/>
                  <a:pt x="1304904" y="18288"/>
                </a:cubicBezTo>
                <a:cubicBezTo>
                  <a:pt x="1189365" y="43775"/>
                  <a:pt x="952251" y="23461"/>
                  <a:pt x="668365" y="18288"/>
                </a:cubicBezTo>
                <a:cubicBezTo>
                  <a:pt x="407868" y="43595"/>
                  <a:pt x="284672" y="-9405"/>
                  <a:pt x="0" y="18288"/>
                </a:cubicBezTo>
                <a:cubicBezTo>
                  <a:pt x="527" y="9891"/>
                  <a:pt x="870" y="7012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841" y="8135"/>
                  <a:pt x="3181636" y="12730"/>
                  <a:pt x="3182692" y="18288"/>
                </a:cubicBezTo>
                <a:cubicBezTo>
                  <a:pt x="2996012" y="-1231"/>
                  <a:pt x="2669008" y="27395"/>
                  <a:pt x="2482500" y="18288"/>
                </a:cubicBezTo>
                <a:cubicBezTo>
                  <a:pt x="2296543" y="21246"/>
                  <a:pt x="1935236" y="7938"/>
                  <a:pt x="1782308" y="18288"/>
                </a:cubicBezTo>
                <a:cubicBezTo>
                  <a:pt x="1607683" y="25490"/>
                  <a:pt x="1291498" y="1369"/>
                  <a:pt x="1145769" y="18288"/>
                </a:cubicBezTo>
                <a:cubicBezTo>
                  <a:pt x="1015407" y="55325"/>
                  <a:pt x="262557" y="26571"/>
                  <a:pt x="0" y="18288"/>
                </a:cubicBezTo>
                <a:cubicBezTo>
                  <a:pt x="508" y="13336"/>
                  <a:pt x="437" y="727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7DF92-52EE-9543-B79D-B012B7703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25"/>
          <a:stretch/>
        </p:blipFill>
        <p:spPr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0" y="4683981"/>
            <a:ext cx="8001000" cy="117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FFFFFF"/>
                </a:solidFill>
              </a:rPr>
              <a:t>Parents are primary spiritual mentors of children and it is essential to extend ministry into the home and partner with them.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8649" y="1174819"/>
            <a:ext cx="3620096" cy="2858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 one has more potential to influence a child’s relationship with God than parents.</a:t>
            </a:r>
            <a:endParaRPr lang="en-US" sz="3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" b="18114"/>
          <a:stretch/>
        </p:blipFill>
        <p:spPr>
          <a:xfrm>
            <a:off x="4572000" y="841375"/>
            <a:ext cx="3945731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4138312"/>
            <a:ext cx="3945731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4138312"/>
            <a:ext cx="3945731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745547"/>
            <a:ext cx="2262099" cy="1009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1524000"/>
            <a:ext cx="3809999" cy="286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i="1" dirty="0">
                <a:solidFill>
                  <a:schemeClr val="bg1">
                    <a:alpha val="80000"/>
                  </a:schemeClr>
                </a:solidFill>
              </a:rPr>
              <a:t> Parents k</a:t>
            </a:r>
            <a:r>
              <a:rPr lang="en-US" sz="2100" b="1" dirty="0">
                <a:solidFill>
                  <a:schemeClr val="bg1">
                    <a:alpha val="80000"/>
                  </a:schemeClr>
                </a:solidFill>
              </a:rPr>
              <a:t>now your children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solidFill>
                  <a:schemeClr val="bg1">
                    <a:alpha val="80000"/>
                  </a:schemeClr>
                </a:solidFill>
              </a:rPr>
              <a:t> Spend quality time with them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solidFill>
                  <a:schemeClr val="bg1">
                    <a:alpha val="80000"/>
                  </a:schemeClr>
                </a:solidFill>
              </a:rPr>
              <a:t> Build relationships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solidFill>
                  <a:schemeClr val="bg1">
                    <a:alpha val="80000"/>
                  </a:schemeClr>
                </a:solidFill>
              </a:rPr>
              <a:t> Develop trust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solidFill>
                  <a:schemeClr val="bg1">
                    <a:alpha val="80000"/>
                  </a:schemeClr>
                </a:solidFill>
              </a:rPr>
              <a:t> Teens usually choose mom first then dad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608" r="19611" b="2"/>
          <a:stretch/>
        </p:blipFill>
        <p:spPr>
          <a:xfrm>
            <a:off x="4572000" y="841375"/>
            <a:ext cx="3945731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2000" y="4138312"/>
            <a:ext cx="3945731" cy="1410656"/>
            <a:chOff x="6096000" y="4138312"/>
            <a:chExt cx="5260975" cy="14106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4535" y="762000"/>
            <a:ext cx="3293268" cy="132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5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Parents Need To:</a:t>
            </a:r>
          </a:p>
        </p:txBody>
      </p:sp>
      <p:sp>
        <p:nvSpPr>
          <p:cNvPr id="3" name="Rectangle 2"/>
          <p:cNvSpPr/>
          <p:nvPr/>
        </p:nvSpPr>
        <p:spPr>
          <a:xfrm>
            <a:off x="674535" y="1609431"/>
            <a:ext cx="3293268" cy="286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Incite Wonder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So children grow up continually amazed at how great God is and how much he loves them.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 Provoke Discovery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So children can pursue a lifestyle of building a relationship with Jesus and be guided by His word and spirit.</a:t>
            </a:r>
          </a:p>
        </p:txBody>
      </p:sp>
      <p:pic>
        <p:nvPicPr>
          <p:cNvPr id="1026" name="Picture 2" descr="Image result for science and child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1" r="2188" b="-1"/>
          <a:stretch/>
        </p:blipFill>
        <p:spPr bwMode="auto">
          <a:xfrm>
            <a:off x="4572000" y="841375"/>
            <a:ext cx="3945731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2000" y="4138312"/>
            <a:ext cx="3945731" cy="1410656"/>
            <a:chOff x="6096000" y="4138312"/>
            <a:chExt cx="5260975" cy="141065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778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" r="3" b="14810"/>
          <a:stretch/>
        </p:blipFill>
        <p:spPr>
          <a:xfrm>
            <a:off x="20" y="1"/>
            <a:ext cx="4566265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8" r="-1" b="8309"/>
          <a:stretch/>
        </p:blipFill>
        <p:spPr>
          <a:xfrm>
            <a:off x="20" y="3524252"/>
            <a:ext cx="4566265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46527" y="544"/>
            <a:ext cx="656037" cy="6857455"/>
            <a:chOff x="5395370" y="544"/>
            <a:chExt cx="874716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275792" y="1219200"/>
            <a:ext cx="3293268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FF">
                    <a:alpha val="80000"/>
                  </a:srgbClr>
                </a:solidFill>
              </a:rPr>
              <a:t>Fuel Passion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>
                    <a:alpha val="80000"/>
                  </a:srgbClr>
                </a:solidFill>
              </a:rPr>
              <a:t>So children can have a sense of passion that will drive them to be like Jesus and do as He did.</a:t>
            </a:r>
          </a:p>
        </p:txBody>
      </p:sp>
    </p:spTree>
    <p:extLst>
      <p:ext uri="{BB962C8B-B14F-4D97-AF65-F5344CB8AC3E}">
        <p14:creationId xmlns:p14="http://schemas.microsoft.com/office/powerpoint/2010/main" val="276390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and holding a computer mouse&#10;&#10;Description automatically generated with medium confidence">
            <a:extLst>
              <a:ext uri="{FF2B5EF4-FFF2-40B4-BE49-F238E27FC236}">
                <a16:creationId xmlns:a16="http://schemas.microsoft.com/office/drawing/2014/main" id="{3CBAB91B-F8D0-114E-A156-F44895AF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r="16557" b="1"/>
          <a:stretch/>
        </p:blipFill>
        <p:spPr>
          <a:xfrm>
            <a:off x="20" y="2"/>
            <a:ext cx="4640239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46533" y="0"/>
            <a:ext cx="656039" cy="6857455"/>
            <a:chOff x="5395368" y="0"/>
            <a:chExt cx="874718" cy="6857455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14339" y="1066800"/>
            <a:ext cx="3293268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>
                    <a:alpha val="80000"/>
                  </a:schemeClr>
                </a:solidFill>
              </a:rPr>
              <a:t>Impress Your Children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alpha val="80000"/>
                  </a:schemeClr>
                </a:solidFill>
              </a:rPr>
              <a:t>“Impress them on your children. Talk about them when you sit at home and when you walk along the road, when you lie down and when you get up.”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Deut. 6: 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67" r="4848" b="1"/>
          <a:stretch/>
        </p:blipFill>
        <p:spPr>
          <a:xfrm>
            <a:off x="20" y="1"/>
            <a:ext cx="4566265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3074" name="Picture 2" descr="Image result for family on a road tri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2"/>
          <a:stretch/>
        </p:blipFill>
        <p:spPr bwMode="auto">
          <a:xfrm>
            <a:off x="20" y="3524252"/>
            <a:ext cx="4566265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46527" y="544"/>
            <a:ext cx="656037" cy="6857455"/>
            <a:chOff x="5395370" y="544"/>
            <a:chExt cx="874716" cy="6857455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977527" y="685800"/>
            <a:ext cx="3755231" cy="514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b="1" i="1" dirty="0">
              <a:solidFill>
                <a:schemeClr val="bg1">
                  <a:alpha val="8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BODONI 72 BOOK" pitchFamily="2" charset="0"/>
              </a:rPr>
              <a:t>Meals Time </a:t>
            </a:r>
          </a:p>
          <a:p>
            <a:pPr>
              <a:spcAft>
                <a:spcPts val="600"/>
              </a:spcAft>
            </a:pPr>
            <a:r>
              <a:rPr lang="en-AU" sz="2000" b="1" dirty="0">
                <a:solidFill>
                  <a:srgbClr val="FFFFFF"/>
                </a:solidFill>
                <a:latin typeface="BODONI 72 BOOK" pitchFamily="2" charset="0"/>
              </a:rPr>
              <a:t>When you sit at home, </a:t>
            </a:r>
            <a:r>
              <a:rPr lang="en-AU" sz="2000" b="1" i="1" dirty="0">
                <a:solidFill>
                  <a:srgbClr val="FFFFFF"/>
                </a:solidFill>
                <a:latin typeface="BODONI 72 BOOK" pitchFamily="2" charset="0"/>
              </a:rPr>
              <a:t>focus discussion as a teacher to establish core values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BODONI 72 BOOK" pitchFamily="2" charset="0"/>
              </a:rPr>
              <a:t>Driving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BODONI 72 BOOK" pitchFamily="2" charset="0"/>
              </a:rPr>
              <a:t>When you walk along the road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FFFF"/>
                </a:solidFill>
                <a:latin typeface="BODONI 72 BOOK" pitchFamily="2" charset="0"/>
              </a:rPr>
              <a:t>Informal talking as a friend to help your child interpret life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4428000"/>
            <a:ext cx="7981951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UNITY BETWEEN CHURCH AND HOME IS ESSENTIAL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0943" r="21532" b="-1"/>
          <a:stretch/>
        </p:blipFill>
        <p:spPr>
          <a:xfrm>
            <a:off x="4" y="-1"/>
            <a:ext cx="4500562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9467" b="-1"/>
          <a:stretch/>
        </p:blipFill>
        <p:spPr>
          <a:xfrm>
            <a:off x="4643433" y="-1"/>
            <a:ext cx="4500563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557</Words>
  <Application>Microsoft Macintosh PowerPoint</Application>
  <PresentationFormat>On-screen Show (4:3)</PresentationFormat>
  <Paragraphs>100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Rounded MT Bold</vt:lpstr>
      <vt:lpstr>BODONI 72 BOOK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UNITY BETWEEN CHURCH AND HOME IS ESSENTIAL</vt:lpstr>
      <vt:lpstr>Parents are Valuable</vt:lpstr>
      <vt:lpstr>Parental Advice</vt:lpstr>
      <vt:lpstr>PowerPoint Presentation</vt:lpstr>
      <vt:lpstr>PowerPoint Presentation</vt:lpstr>
      <vt:lpstr>Faith Talk </vt:lpstr>
      <vt:lpstr>Family Times Should Be:</vt:lpstr>
      <vt:lpstr>Church’s Responsibility</vt:lpstr>
      <vt:lpstr>Church’s Responsibility</vt:lpstr>
      <vt:lpstr>PowerPoint Presentation</vt:lpstr>
      <vt:lpstr>PowerPoint Presentation</vt:lpstr>
    </vt:vector>
  </TitlesOfParts>
  <Company>Unknown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joydeb</dc:creator>
  <cp:lastModifiedBy>Linda Ambrose</cp:lastModifiedBy>
  <cp:revision>77</cp:revision>
  <dcterms:created xsi:type="dcterms:W3CDTF">2019-09-18T21:12:16Z</dcterms:created>
  <dcterms:modified xsi:type="dcterms:W3CDTF">2021-07-12T17:56:22Z</dcterms:modified>
</cp:coreProperties>
</file>