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83" r:id="rId3"/>
    <p:sldId id="274" r:id="rId4"/>
    <p:sldId id="275" r:id="rId5"/>
    <p:sldId id="258" r:id="rId6"/>
    <p:sldId id="260" r:id="rId7"/>
    <p:sldId id="281" r:id="rId8"/>
    <p:sldId id="261" r:id="rId9"/>
    <p:sldId id="262" r:id="rId10"/>
    <p:sldId id="276" r:id="rId11"/>
    <p:sldId id="273" r:id="rId12"/>
    <p:sldId id="264" r:id="rId13"/>
    <p:sldId id="277" r:id="rId14"/>
    <p:sldId id="278" r:id="rId15"/>
    <p:sldId id="263" r:id="rId16"/>
    <p:sldId id="284" r:id="rId17"/>
    <p:sldId id="285" r:id="rId18"/>
    <p:sldId id="286" r:id="rId19"/>
    <p:sldId id="287" r:id="rId20"/>
    <p:sldId id="288" r:id="rId21"/>
    <p:sldId id="289" r:id="rId22"/>
    <p:sldId id="290" r:id="rId23"/>
    <p:sldId id="291" r:id="rId24"/>
    <p:sldId id="272" r:id="rId25"/>
    <p:sldId id="267" r:id="rId26"/>
    <p:sldId id="269" r:id="rId27"/>
    <p:sldId id="279" r:id="rId28"/>
    <p:sldId id="27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1" autoAdjust="0"/>
    <p:restoredTop sz="69593" autoAdjust="0"/>
  </p:normalViewPr>
  <p:slideViewPr>
    <p:cSldViewPr>
      <p:cViewPr varScale="1">
        <p:scale>
          <a:sx n="84" d="100"/>
          <a:sy n="84" d="100"/>
        </p:scale>
        <p:origin x="194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D26E4-5C14-4F24-83FC-CDEDC8FE7505}" type="doc">
      <dgm:prSet loTypeId="urn:microsoft.com/office/officeart/2005/8/layout/vList5" loCatId="list" qsTypeId="urn:microsoft.com/office/officeart/2005/8/quickstyle/3d5" qsCatId="3D" csTypeId="urn:microsoft.com/office/officeart/2005/8/colors/colorful3" csCatId="colorful" phldr="1"/>
      <dgm:spPr/>
      <dgm:t>
        <a:bodyPr/>
        <a:lstStyle/>
        <a:p>
          <a:endParaRPr lang="en-US"/>
        </a:p>
      </dgm:t>
    </dgm:pt>
    <dgm:pt modelId="{5482163F-CA51-45A7-8CC1-AFA4C0C4B3DB}">
      <dgm:prSet phldrT="[Text]" custT="1"/>
      <dgm:spPr/>
      <dgm:t>
        <a:bodyPr/>
        <a:lstStyle/>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latin typeface="Berlin Sans FB Demi" pitchFamily="34" charset="0"/>
            </a:rPr>
            <a:t>Many think teenagers </a:t>
          </a:r>
          <a:r>
            <a:rPr lang="en-US" sz="2800" b="0" dirty="0">
              <a:effectLst>
                <a:outerShdw blurRad="38100" dist="38100" dir="2700000" algn="tl">
                  <a:srgbClr val="000000">
                    <a:alpha val="43137"/>
                  </a:srgbClr>
                </a:outerShdw>
              </a:effectLst>
              <a:latin typeface="Berlin Sans FB Demi" pitchFamily="34" charset="0"/>
            </a:rPr>
            <a:t>do not like/are not </a:t>
          </a:r>
          <a:r>
            <a:rPr lang="en-US" sz="2800" b="1" dirty="0">
              <a:effectLst>
                <a:outerShdw blurRad="38100" dist="38100" dir="2700000" algn="tl">
                  <a:srgbClr val="000000">
                    <a:alpha val="43137"/>
                  </a:srgbClr>
                </a:outerShdw>
              </a:effectLst>
              <a:latin typeface="Berlin Sans FB Demi" pitchFamily="34" charset="0"/>
            </a:rPr>
            <a:t>interested in religion.</a:t>
          </a:r>
        </a:p>
        <a:p>
          <a:r>
            <a:rPr lang="en-US" sz="2800" b="0" dirty="0">
              <a:effectLst>
                <a:outerShdw blurRad="38100" dist="38100" dir="2700000" algn="tl">
                  <a:srgbClr val="000000">
                    <a:alpha val="43137"/>
                  </a:srgbClr>
                </a:outerShdw>
              </a:effectLst>
              <a:latin typeface="Berlin Sans FB Demi" pitchFamily="34" charset="0"/>
            </a:rPr>
            <a:t>■ Studies have shown that “adolescence is an age where the individual is concerned with what is spiritual and sacred.”</a:t>
          </a:r>
        </a:p>
        <a:p>
          <a:r>
            <a:rPr lang="en-US" sz="2800" b="0" dirty="0">
              <a:effectLst>
                <a:outerShdw blurRad="38100" dist="38100" dir="2700000" algn="tl">
                  <a:srgbClr val="000000">
                    <a:alpha val="43137"/>
                  </a:srgbClr>
                </a:outerShdw>
              </a:effectLst>
              <a:latin typeface="Berlin Sans FB Demi" pitchFamily="34" charset="0"/>
            </a:rPr>
            <a:t>■ It’s true that this phase of teenage life produces radical transformations not only in confronting their relationship with God, but with all aspects of their life.</a:t>
          </a:r>
        </a:p>
        <a:p>
          <a:r>
            <a:rPr lang="en-US" sz="2800" b="0" dirty="0">
              <a:effectLst>
                <a:outerShdw blurRad="38100" dist="38100" dir="2700000" algn="tl">
                  <a:srgbClr val="000000">
                    <a:alpha val="43137"/>
                  </a:srgbClr>
                </a:outerShdw>
              </a:effectLst>
              <a:latin typeface="Berlin Sans FB Demi" pitchFamily="34" charset="0"/>
            </a:rPr>
            <a:t>■ The individual is no longer a child, so that by himself, he may discover manner and forms of living and religion that was taught to him.</a:t>
          </a:r>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dgm:t>
    </dgm:pt>
    <dgm:pt modelId="{D986953E-C4EE-47F1-B262-391CAB4823ED}" type="sibTrans" cxnId="{C72AF713-AFC9-4189-AA32-478138C3E91A}">
      <dgm:prSet/>
      <dgm:spPr/>
      <dgm:t>
        <a:bodyPr/>
        <a:lstStyle/>
        <a:p>
          <a:endParaRPr lang="en-US"/>
        </a:p>
      </dgm:t>
    </dgm:pt>
    <dgm:pt modelId="{51628B5A-A026-46BD-B100-7C062FB10F3D}" type="parTrans" cxnId="{C72AF713-AFC9-4189-AA32-478138C3E91A}">
      <dgm:prSet/>
      <dgm:spPr/>
      <dgm:t>
        <a:bodyPr/>
        <a:lstStyle/>
        <a:p>
          <a:endParaRPr lang="en-US"/>
        </a:p>
      </dgm:t>
    </dgm:pt>
    <dgm:pt modelId="{ABBF6A72-708A-4857-8E4D-C912614B36FC}">
      <dgm:prSet phldrT="[Text]" custT="1"/>
      <dgm:spPr/>
      <dgm:t>
        <a:bodyPr/>
        <a:lstStyle/>
        <a:p>
          <a:r>
            <a:rPr lang="en-US" sz="4000" b="1" dirty="0">
              <a:effectLst>
                <a:outerShdw blurRad="38100" dist="38100" dir="2700000" algn="tl">
                  <a:srgbClr val="000000">
                    <a:alpha val="43137"/>
                  </a:srgbClr>
                </a:outerShdw>
              </a:effectLst>
              <a:latin typeface="Berlin Sans FB Demi" pitchFamily="34" charset="0"/>
              <a:cs typeface="Arial" pitchFamily="34" charset="0"/>
            </a:rPr>
            <a:t>Some Facts about Teens &amp; Religion</a:t>
          </a:r>
        </a:p>
      </dgm:t>
    </dgm:pt>
    <dgm:pt modelId="{EC7893D4-79D3-4B5C-AE27-0BD7AF764065}" type="sibTrans" cxnId="{B29280AD-FE80-409D-B963-61039F6E988E}">
      <dgm:prSet/>
      <dgm:spPr/>
      <dgm:t>
        <a:bodyPr/>
        <a:lstStyle/>
        <a:p>
          <a:endParaRPr lang="en-US"/>
        </a:p>
      </dgm:t>
    </dgm:pt>
    <dgm:pt modelId="{1993C57B-980D-49C9-BDCC-060909404BDA}" type="parTrans" cxnId="{B29280AD-FE80-409D-B963-61039F6E988E}">
      <dgm:prSet/>
      <dgm:spPr/>
      <dgm:t>
        <a:bodyPr/>
        <a:lstStyle/>
        <a:p>
          <a:endParaRPr lang="en-US"/>
        </a:p>
      </dgm:t>
    </dgm:pt>
    <dgm:pt modelId="{A2215ACE-3573-44AD-B89F-5751F4410A22}" type="pres">
      <dgm:prSet presAssocID="{228D26E4-5C14-4F24-83FC-CDEDC8FE7505}" presName="Name0" presStyleCnt="0">
        <dgm:presLayoutVars>
          <dgm:dir/>
          <dgm:animLvl val="lvl"/>
          <dgm:resizeHandles val="exact"/>
        </dgm:presLayoutVars>
      </dgm:prSet>
      <dgm:spPr/>
    </dgm:pt>
    <dgm:pt modelId="{A8A9659E-DE6D-493A-B626-ED8546FACF8E}" type="pres">
      <dgm:prSet presAssocID="{ABBF6A72-708A-4857-8E4D-C912614B36FC}" presName="linNode" presStyleCnt="0"/>
      <dgm:spPr/>
    </dgm:pt>
    <dgm:pt modelId="{DF1F5F1B-D041-4BF4-96BD-B34D5CD00565}" type="pres">
      <dgm:prSet presAssocID="{ABBF6A72-708A-4857-8E4D-C912614B36FC}" presName="parentText" presStyleLbl="node1" presStyleIdx="0" presStyleCnt="2" custScaleX="277778" custScaleY="147291">
        <dgm:presLayoutVars>
          <dgm:chMax val="1"/>
          <dgm:bulletEnabled val="1"/>
        </dgm:presLayoutVars>
      </dgm:prSet>
      <dgm:spPr/>
    </dgm:pt>
    <dgm:pt modelId="{0C7DBE58-7712-4F8E-9BEB-EE09852E5087}" type="pres">
      <dgm:prSet presAssocID="{EC7893D4-79D3-4B5C-AE27-0BD7AF764065}" presName="sp" presStyleCnt="0"/>
      <dgm:spPr/>
    </dgm:pt>
    <dgm:pt modelId="{8D70FEFD-3B3F-428E-A263-2E8C599C003A}" type="pres">
      <dgm:prSet presAssocID="{5482163F-CA51-45A7-8CC1-AFA4C0C4B3DB}" presName="linNode" presStyleCnt="0"/>
      <dgm:spPr/>
    </dgm:pt>
    <dgm:pt modelId="{E664F982-C6C5-439D-A29F-BE7451BE962C}" type="pres">
      <dgm:prSet presAssocID="{5482163F-CA51-45A7-8CC1-AFA4C0C4B3DB}" presName="parentText" presStyleLbl="node1" presStyleIdx="1" presStyleCnt="2" custScaleX="278049" custScaleY="1054711" custLinFactNeighborX="24777" custLinFactNeighborY="629">
        <dgm:presLayoutVars>
          <dgm:chMax val="1"/>
          <dgm:bulletEnabled val="1"/>
        </dgm:presLayoutVars>
      </dgm:prSet>
      <dgm:spPr/>
    </dgm:pt>
  </dgm:ptLst>
  <dgm:cxnLst>
    <dgm:cxn modelId="{C72AF713-AFC9-4189-AA32-478138C3E91A}" srcId="{228D26E4-5C14-4F24-83FC-CDEDC8FE7505}" destId="{5482163F-CA51-45A7-8CC1-AFA4C0C4B3DB}" srcOrd="1" destOrd="0" parTransId="{51628B5A-A026-46BD-B100-7C062FB10F3D}" sibTransId="{D986953E-C4EE-47F1-B262-391CAB4823ED}"/>
    <dgm:cxn modelId="{EF494843-1C8D-4931-A2B9-28E552C5BB27}" type="presOf" srcId="{5482163F-CA51-45A7-8CC1-AFA4C0C4B3DB}" destId="{E664F982-C6C5-439D-A29F-BE7451BE962C}" srcOrd="0" destOrd="0" presId="urn:microsoft.com/office/officeart/2005/8/layout/vList5"/>
    <dgm:cxn modelId="{808F5A6F-A8FD-4FAD-ABBC-75A44B2D8E45}" type="presOf" srcId="{228D26E4-5C14-4F24-83FC-CDEDC8FE7505}" destId="{A2215ACE-3573-44AD-B89F-5751F4410A22}" srcOrd="0" destOrd="0" presId="urn:microsoft.com/office/officeart/2005/8/layout/vList5"/>
    <dgm:cxn modelId="{B29280AD-FE80-409D-B963-61039F6E988E}" srcId="{228D26E4-5C14-4F24-83FC-CDEDC8FE7505}" destId="{ABBF6A72-708A-4857-8E4D-C912614B36FC}" srcOrd="0" destOrd="0" parTransId="{1993C57B-980D-49C9-BDCC-060909404BDA}" sibTransId="{EC7893D4-79D3-4B5C-AE27-0BD7AF764065}"/>
    <dgm:cxn modelId="{DD958BC8-D1D3-48C8-8548-FE42ECB1F11D}" type="presOf" srcId="{ABBF6A72-708A-4857-8E4D-C912614B36FC}" destId="{DF1F5F1B-D041-4BF4-96BD-B34D5CD00565}" srcOrd="0" destOrd="0" presId="urn:microsoft.com/office/officeart/2005/8/layout/vList5"/>
    <dgm:cxn modelId="{86D19B34-802A-4436-81A9-B184FDF6CBBA}" type="presParOf" srcId="{A2215ACE-3573-44AD-B89F-5751F4410A22}" destId="{A8A9659E-DE6D-493A-B626-ED8546FACF8E}" srcOrd="0" destOrd="0" presId="urn:microsoft.com/office/officeart/2005/8/layout/vList5"/>
    <dgm:cxn modelId="{B5BA221E-B20F-499E-9BDA-8E9D92D87A5C}" type="presParOf" srcId="{A8A9659E-DE6D-493A-B626-ED8546FACF8E}" destId="{DF1F5F1B-D041-4BF4-96BD-B34D5CD00565}" srcOrd="0" destOrd="0" presId="urn:microsoft.com/office/officeart/2005/8/layout/vList5"/>
    <dgm:cxn modelId="{784E9868-318B-482D-9BF7-38F08EBB1C9B}" type="presParOf" srcId="{A2215ACE-3573-44AD-B89F-5751F4410A22}" destId="{0C7DBE58-7712-4F8E-9BEB-EE09852E5087}" srcOrd="1" destOrd="0" presId="urn:microsoft.com/office/officeart/2005/8/layout/vList5"/>
    <dgm:cxn modelId="{C01EC7F9-375D-4DB8-AFD8-4B92E8C96BC6}" type="presParOf" srcId="{A2215ACE-3573-44AD-B89F-5751F4410A22}" destId="{8D70FEFD-3B3F-428E-A263-2E8C599C003A}" srcOrd="2" destOrd="0" presId="urn:microsoft.com/office/officeart/2005/8/layout/vList5"/>
    <dgm:cxn modelId="{AA3BEAAE-45BA-4D8A-84E6-FACA452009DE}" type="presParOf" srcId="{8D70FEFD-3B3F-428E-A263-2E8C599C003A}" destId="{E664F982-C6C5-439D-A29F-BE7451BE962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D26E4-5C14-4F24-83FC-CDEDC8FE7505}"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ABBF6A72-708A-4857-8E4D-C912614B36FC}">
      <dgm:prSet phldrT="[Text]" custT="1"/>
      <dgm:spPr/>
      <dgm:t>
        <a:bodyPr/>
        <a:lstStyle/>
        <a:p>
          <a:pPr>
            <a:lnSpc>
              <a:spcPct val="100000"/>
            </a:lnSpc>
            <a:spcAft>
              <a:spcPts val="0"/>
            </a:spcAft>
          </a:pPr>
          <a:r>
            <a:rPr lang="en-US" sz="4000" b="1" dirty="0">
              <a:effectLst>
                <a:outerShdw blurRad="38100" dist="38100" dir="2700000" algn="tl">
                  <a:srgbClr val="000000">
                    <a:alpha val="43137"/>
                  </a:srgbClr>
                </a:outerShdw>
              </a:effectLst>
              <a:latin typeface="+mn-lt"/>
            </a:rPr>
            <a:t>George </a:t>
          </a:r>
          <a:r>
            <a:rPr lang="en-US" sz="4000" b="1" dirty="0" err="1">
              <a:effectLst>
                <a:outerShdw blurRad="38100" dist="38100" dir="2700000" algn="tl">
                  <a:srgbClr val="000000">
                    <a:alpha val="43137"/>
                  </a:srgbClr>
                </a:outerShdw>
              </a:effectLst>
              <a:latin typeface="+mn-lt"/>
            </a:rPr>
            <a:t>Barna’s</a:t>
          </a:r>
          <a:r>
            <a:rPr lang="en-US" sz="4000" b="1" dirty="0">
              <a:effectLst>
                <a:outerShdw blurRad="38100" dist="38100" dir="2700000" algn="tl">
                  <a:srgbClr val="000000">
                    <a:alpha val="43137"/>
                  </a:srgbClr>
                </a:outerShdw>
              </a:effectLst>
              <a:latin typeface="+mn-lt"/>
            </a:rPr>
            <a:t> Advice </a:t>
          </a:r>
        </a:p>
        <a:p>
          <a:pPr>
            <a:lnSpc>
              <a:spcPct val="100000"/>
            </a:lnSpc>
            <a:spcAft>
              <a:spcPts val="0"/>
            </a:spcAft>
          </a:pPr>
          <a:r>
            <a:rPr lang="en-US" sz="4000" b="1" dirty="0">
              <a:effectLst>
                <a:outerShdw blurRad="38100" dist="38100" dir="2700000" algn="tl">
                  <a:srgbClr val="000000">
                    <a:alpha val="43137"/>
                  </a:srgbClr>
                </a:outerShdw>
              </a:effectLst>
              <a:latin typeface="+mn-lt"/>
            </a:rPr>
            <a:t>for Parents</a:t>
          </a:r>
        </a:p>
      </dgm:t>
    </dgm:pt>
    <dgm:pt modelId="{1993C57B-980D-49C9-BDCC-060909404BDA}" type="parTrans" cxnId="{B29280AD-FE80-409D-B963-61039F6E988E}">
      <dgm:prSet/>
      <dgm:spPr/>
      <dgm:t>
        <a:bodyPr/>
        <a:lstStyle/>
        <a:p>
          <a:endParaRPr lang="en-US"/>
        </a:p>
      </dgm:t>
    </dgm:pt>
    <dgm:pt modelId="{EC7893D4-79D3-4B5C-AE27-0BD7AF764065}" type="sibTrans" cxnId="{B29280AD-FE80-409D-B963-61039F6E988E}">
      <dgm:prSet/>
      <dgm:spPr/>
      <dgm:t>
        <a:bodyPr/>
        <a:lstStyle/>
        <a:p>
          <a:endParaRPr lang="en-US"/>
        </a:p>
      </dgm:t>
    </dgm:pt>
    <dgm:pt modelId="{730D2207-5F39-4032-8C09-571CAEEF1D25}">
      <dgm:prSet phldrT="[Text]"/>
      <dgm:spPr/>
      <dgm:t>
        <a:bodyPr/>
        <a:lstStyle/>
        <a:p>
          <a:endParaRPr lang="en-US" dirty="0"/>
        </a:p>
      </dgm:t>
    </dgm:pt>
    <dgm:pt modelId="{1D6A684D-92B7-47F9-8200-289B8A6CC75A}" type="parTrans" cxnId="{5BE4124E-7874-4868-A76B-A17867ED269F}">
      <dgm:prSet/>
      <dgm:spPr/>
      <dgm:t>
        <a:bodyPr/>
        <a:lstStyle/>
        <a:p>
          <a:endParaRPr lang="en-US"/>
        </a:p>
      </dgm:t>
    </dgm:pt>
    <dgm:pt modelId="{51C8B280-D3DB-4FDF-BC63-2FA2C2B7ABC9}" type="sibTrans" cxnId="{5BE4124E-7874-4868-A76B-A17867ED269F}">
      <dgm:prSet/>
      <dgm:spPr/>
      <dgm:t>
        <a:bodyPr/>
        <a:lstStyle/>
        <a:p>
          <a:endParaRPr lang="en-US"/>
        </a:p>
      </dgm:t>
    </dgm:pt>
    <dgm:pt modelId="{6AD87EE9-5D8E-47DE-B916-278EE5CB515B}">
      <dgm:prSet phldrT="[Text]"/>
      <dgm:spPr/>
      <dgm:t>
        <a:bodyPr/>
        <a:lstStyle/>
        <a:p>
          <a:endParaRPr lang="en-US" dirty="0"/>
        </a:p>
      </dgm:t>
    </dgm:pt>
    <dgm:pt modelId="{7A3DD335-EA0B-4DCC-8F70-C0119A883128}" type="parTrans" cxnId="{054C57DC-83BE-4AA7-A02A-DAFD383F4974}">
      <dgm:prSet/>
      <dgm:spPr/>
      <dgm:t>
        <a:bodyPr/>
        <a:lstStyle/>
        <a:p>
          <a:endParaRPr lang="en-US"/>
        </a:p>
      </dgm:t>
    </dgm:pt>
    <dgm:pt modelId="{E9BAEC1D-3206-4811-ACC8-12C2D489F94D}" type="sibTrans" cxnId="{054C57DC-83BE-4AA7-A02A-DAFD383F4974}">
      <dgm:prSet/>
      <dgm:spPr/>
      <dgm:t>
        <a:bodyPr/>
        <a:lstStyle/>
        <a:p>
          <a:endParaRPr lang="en-US"/>
        </a:p>
      </dgm:t>
    </dgm:pt>
    <dgm:pt modelId="{5482163F-CA51-45A7-8CC1-AFA4C0C4B3DB}">
      <dgm:prSet phldrT="[Text]" phldr="1"/>
      <dgm:spPr/>
      <dgm:t>
        <a:bodyPr/>
        <a:lstStyle/>
        <a:p>
          <a:endParaRPr lang="en-US" dirty="0"/>
        </a:p>
      </dgm:t>
    </dgm:pt>
    <dgm:pt modelId="{51628B5A-A026-46BD-B100-7C062FB10F3D}" type="parTrans" cxnId="{C72AF713-AFC9-4189-AA32-478138C3E91A}">
      <dgm:prSet/>
      <dgm:spPr/>
      <dgm:t>
        <a:bodyPr/>
        <a:lstStyle/>
        <a:p>
          <a:endParaRPr lang="en-US"/>
        </a:p>
      </dgm:t>
    </dgm:pt>
    <dgm:pt modelId="{D986953E-C4EE-47F1-B262-391CAB4823ED}" type="sibTrans" cxnId="{C72AF713-AFC9-4189-AA32-478138C3E91A}">
      <dgm:prSet/>
      <dgm:spPr/>
      <dgm:t>
        <a:bodyPr/>
        <a:lstStyle/>
        <a:p>
          <a:endParaRPr lang="en-US"/>
        </a:p>
      </dgm:t>
    </dgm:pt>
    <dgm:pt modelId="{8E575588-8663-4EA6-9E2E-9544F5094455}">
      <dgm:prSet custT="1"/>
      <dgm:spPr/>
      <dgm:t>
        <a:bodyPr/>
        <a:lstStyle/>
        <a:p>
          <a:r>
            <a:rPr lang="en-US" sz="3600" b="1" dirty="0">
              <a:effectLst>
                <a:outerShdw blurRad="38100" dist="38100" dir="2700000" algn="tl">
                  <a:srgbClr val="000000">
                    <a:alpha val="43137"/>
                  </a:srgbClr>
                </a:outerShdw>
              </a:effectLst>
            </a:rPr>
            <a:t>Guide Teens in Their Search for Meaning </a:t>
          </a:r>
        </a:p>
      </dgm:t>
    </dgm:pt>
    <dgm:pt modelId="{F2775912-00D3-4152-883B-CF33AE1A53D4}" type="parTrans" cxnId="{F46EDBF3-B99F-4866-9E39-F2F7CEADC5BC}">
      <dgm:prSet/>
      <dgm:spPr/>
      <dgm:t>
        <a:bodyPr/>
        <a:lstStyle/>
        <a:p>
          <a:endParaRPr lang="en-US"/>
        </a:p>
      </dgm:t>
    </dgm:pt>
    <dgm:pt modelId="{49040298-B6B2-4311-8420-E96A808B0764}" type="sibTrans" cxnId="{F46EDBF3-B99F-4866-9E39-F2F7CEADC5BC}">
      <dgm:prSet/>
      <dgm:spPr/>
      <dgm:t>
        <a:bodyPr/>
        <a:lstStyle/>
        <a:p>
          <a:endParaRPr lang="en-US"/>
        </a:p>
      </dgm:t>
    </dgm:pt>
    <dgm:pt modelId="{773BEB79-2DE8-4D5E-B47C-CD585486B198}">
      <dgm:prSet custT="1"/>
      <dgm:spPr/>
      <dgm:t>
        <a:bodyPr/>
        <a:lstStyle/>
        <a:p>
          <a:r>
            <a:rPr lang="en-US" sz="3600" b="1" dirty="0">
              <a:effectLst>
                <a:outerShdw blurRad="38100" dist="38100" dir="2700000" algn="tl">
                  <a:srgbClr val="000000">
                    <a:alpha val="43137"/>
                  </a:srgbClr>
                </a:outerShdw>
              </a:effectLst>
            </a:rPr>
            <a:t>Define Appropriate Values</a:t>
          </a:r>
        </a:p>
      </dgm:t>
    </dgm:pt>
    <dgm:pt modelId="{14BBB266-5D34-4F0F-B3A4-508E9BB6B965}" type="parTrans" cxnId="{C30EDC3E-24C0-44C2-B349-FC00DD8A47B5}">
      <dgm:prSet/>
      <dgm:spPr/>
      <dgm:t>
        <a:bodyPr/>
        <a:lstStyle/>
        <a:p>
          <a:endParaRPr lang="en-US"/>
        </a:p>
      </dgm:t>
    </dgm:pt>
    <dgm:pt modelId="{03A7B3F9-18BD-4F3C-88E5-30F093F64BD2}" type="sibTrans" cxnId="{C30EDC3E-24C0-44C2-B349-FC00DD8A47B5}">
      <dgm:prSet/>
      <dgm:spPr/>
      <dgm:t>
        <a:bodyPr/>
        <a:lstStyle/>
        <a:p>
          <a:endParaRPr lang="en-US"/>
        </a:p>
      </dgm:t>
    </dgm:pt>
    <dgm:pt modelId="{7247B9C0-2683-490C-92A9-59E1EA85B792}">
      <dgm:prSet phldrT="[Text]"/>
      <dgm:spPr/>
      <dgm:t>
        <a:bodyPr/>
        <a:lstStyle/>
        <a:p>
          <a:endParaRPr lang="en-US" dirty="0"/>
        </a:p>
      </dgm:t>
    </dgm:pt>
    <dgm:pt modelId="{4B79B7D8-5288-47FF-AF68-94C56BA99BC4}" type="parTrans" cxnId="{14C213F6-05CE-467F-A602-3A47B0ADA263}">
      <dgm:prSet/>
      <dgm:spPr/>
      <dgm:t>
        <a:bodyPr/>
        <a:lstStyle/>
        <a:p>
          <a:endParaRPr lang="en-US"/>
        </a:p>
      </dgm:t>
    </dgm:pt>
    <dgm:pt modelId="{B08E6C4E-20F8-48FB-B2DA-070F16C57B32}" type="sibTrans" cxnId="{14C213F6-05CE-467F-A602-3A47B0ADA263}">
      <dgm:prSet/>
      <dgm:spPr/>
      <dgm:t>
        <a:bodyPr/>
        <a:lstStyle/>
        <a:p>
          <a:endParaRPr lang="en-US"/>
        </a:p>
      </dgm:t>
    </dgm:pt>
    <dgm:pt modelId="{31A5935D-B84C-46A1-9145-4D68F267778C}">
      <dgm:prSet custT="1"/>
      <dgm:spPr/>
      <dgm:t>
        <a:bodyPr/>
        <a:lstStyle/>
        <a:p>
          <a:r>
            <a:rPr lang="en-US" sz="4000" b="1" dirty="0">
              <a:effectLst>
                <a:outerShdw blurRad="38100" dist="38100" dir="2700000" algn="tl">
                  <a:srgbClr val="000000">
                    <a:alpha val="43137"/>
                  </a:srgbClr>
                </a:outerShdw>
              </a:effectLst>
            </a:rPr>
            <a:t>Family Connection</a:t>
          </a:r>
          <a:endParaRPr lang="en-US" sz="4000" dirty="0">
            <a:effectLst>
              <a:outerShdw blurRad="38100" dist="38100" dir="2700000" algn="tl">
                <a:srgbClr val="000000">
                  <a:alpha val="43137"/>
                </a:srgbClr>
              </a:outerShdw>
            </a:effectLst>
          </a:endParaRPr>
        </a:p>
      </dgm:t>
    </dgm:pt>
    <dgm:pt modelId="{392F5BCD-2FC6-40F9-9D56-520FBB236AE1}" type="sibTrans" cxnId="{0FFFA9A3-2838-40D9-87E1-2FF1229DFA99}">
      <dgm:prSet/>
      <dgm:spPr/>
      <dgm:t>
        <a:bodyPr/>
        <a:lstStyle/>
        <a:p>
          <a:endParaRPr lang="en-US"/>
        </a:p>
      </dgm:t>
    </dgm:pt>
    <dgm:pt modelId="{D06291C2-3BC8-484E-9615-7C538C19EB49}" type="parTrans" cxnId="{0FFFA9A3-2838-40D9-87E1-2FF1229DFA99}">
      <dgm:prSet/>
      <dgm:spPr/>
      <dgm:t>
        <a:bodyPr/>
        <a:lstStyle/>
        <a:p>
          <a:endParaRPr lang="en-US"/>
        </a:p>
      </dgm:t>
    </dgm:pt>
    <dgm:pt modelId="{A41AA827-1958-42A9-95DC-0003014A1DC9}">
      <dgm:prSet custT="1"/>
      <dgm:spPr/>
      <dgm:t>
        <a:bodyPr/>
        <a:lstStyle/>
        <a:p>
          <a:r>
            <a:rPr lang="en-US" sz="4000" b="0" dirty="0">
              <a:solidFill>
                <a:schemeClr val="tx1"/>
              </a:solidFill>
              <a:latin typeface="Century Gothic"/>
            </a:rPr>
            <a:t>•</a:t>
          </a:r>
          <a:r>
            <a:rPr lang="en-US" sz="4400" b="1" dirty="0">
              <a:solidFill>
                <a:schemeClr val="tx1"/>
              </a:solidFill>
              <a:effectLst>
                <a:outerShdw blurRad="38100" dist="38100" dir="2700000" algn="tl">
                  <a:srgbClr val="000000">
                    <a:alpha val="43137"/>
                  </a:srgbClr>
                </a:outerShdw>
              </a:effectLst>
            </a:rPr>
            <a:t>Faith Connection</a:t>
          </a:r>
          <a:endParaRPr lang="en-US" sz="4400" b="0" dirty="0">
            <a:solidFill>
              <a:schemeClr val="tx1"/>
            </a:solidFill>
            <a:effectLst>
              <a:outerShdw blurRad="38100" dist="38100" dir="2700000" algn="tl">
                <a:srgbClr val="000000">
                  <a:alpha val="43137"/>
                </a:srgbClr>
              </a:outerShdw>
            </a:effectLst>
          </a:endParaRPr>
        </a:p>
      </dgm:t>
    </dgm:pt>
    <dgm:pt modelId="{CE4A229D-A424-4321-9466-E7918FC873A9}" type="sibTrans" cxnId="{09E631DD-D89C-4506-9923-00CBAC030E4D}">
      <dgm:prSet/>
      <dgm:spPr/>
      <dgm:t>
        <a:bodyPr/>
        <a:lstStyle/>
        <a:p>
          <a:endParaRPr lang="en-US"/>
        </a:p>
      </dgm:t>
    </dgm:pt>
    <dgm:pt modelId="{72BD5C24-72CD-4455-BBE1-52BF55E8C3E9}" type="parTrans" cxnId="{09E631DD-D89C-4506-9923-00CBAC030E4D}">
      <dgm:prSet/>
      <dgm:spPr/>
      <dgm:t>
        <a:bodyPr/>
        <a:lstStyle/>
        <a:p>
          <a:endParaRPr lang="en-US"/>
        </a:p>
      </dgm:t>
    </dgm:pt>
    <dgm:pt modelId="{A2215ACE-3573-44AD-B89F-5751F4410A22}" type="pres">
      <dgm:prSet presAssocID="{228D26E4-5C14-4F24-83FC-CDEDC8FE7505}" presName="Name0" presStyleCnt="0">
        <dgm:presLayoutVars>
          <dgm:dir/>
          <dgm:animLvl val="lvl"/>
          <dgm:resizeHandles val="exact"/>
        </dgm:presLayoutVars>
      </dgm:prSet>
      <dgm:spPr/>
    </dgm:pt>
    <dgm:pt modelId="{A8A9659E-DE6D-493A-B626-ED8546FACF8E}" type="pres">
      <dgm:prSet presAssocID="{ABBF6A72-708A-4857-8E4D-C912614B36FC}" presName="linNode" presStyleCnt="0"/>
      <dgm:spPr/>
    </dgm:pt>
    <dgm:pt modelId="{DF1F5F1B-D041-4BF4-96BD-B34D5CD00565}" type="pres">
      <dgm:prSet presAssocID="{ABBF6A72-708A-4857-8E4D-C912614B36FC}" presName="parentText" presStyleLbl="node1" presStyleIdx="0" presStyleCnt="6" custScaleX="277778" custScaleY="94044" custLinFactNeighborX="2791" custLinFactNeighborY="12591">
        <dgm:presLayoutVars>
          <dgm:chMax val="1"/>
          <dgm:bulletEnabled val="1"/>
        </dgm:presLayoutVars>
      </dgm:prSet>
      <dgm:spPr/>
    </dgm:pt>
    <dgm:pt modelId="{0C7DBE58-7712-4F8E-9BEB-EE09852E5087}" type="pres">
      <dgm:prSet presAssocID="{EC7893D4-79D3-4B5C-AE27-0BD7AF764065}" presName="sp" presStyleCnt="0"/>
      <dgm:spPr/>
    </dgm:pt>
    <dgm:pt modelId="{E03FE09C-FCC8-424C-94A8-C8BC0F922731}" type="pres">
      <dgm:prSet presAssocID="{730D2207-5F39-4032-8C09-571CAEEF1D25}" presName="linNode" presStyleCnt="0"/>
      <dgm:spPr/>
    </dgm:pt>
    <dgm:pt modelId="{97BDEC6B-B2DC-4B1D-B437-A18026B53FD4}" type="pres">
      <dgm:prSet presAssocID="{730D2207-5F39-4032-8C09-571CAEEF1D25}" presName="parentText" presStyleLbl="node1" presStyleIdx="1" presStyleCnt="6" custFlipHor="1" custScaleX="10831" custScaleY="82641" custLinFactNeighborX="-76" custLinFactNeighborY="34972">
        <dgm:presLayoutVars>
          <dgm:chMax val="1"/>
          <dgm:bulletEnabled val="1"/>
        </dgm:presLayoutVars>
      </dgm:prSet>
      <dgm:spPr/>
    </dgm:pt>
    <dgm:pt modelId="{0FD8BFF4-ACD6-46FC-BA4C-AF7EC72D56FC}" type="pres">
      <dgm:prSet presAssocID="{730D2207-5F39-4032-8C09-571CAEEF1D25}" presName="descendantText" presStyleLbl="alignAccFollowNode1" presStyleIdx="0" presStyleCnt="3" custScaleX="125286" custLinFactNeighborX="-2195" custLinFactNeighborY="42065">
        <dgm:presLayoutVars>
          <dgm:bulletEnabled val="1"/>
        </dgm:presLayoutVars>
      </dgm:prSet>
      <dgm:spPr/>
    </dgm:pt>
    <dgm:pt modelId="{EACB54B1-A921-49D2-BBDE-38101D04D7D5}" type="pres">
      <dgm:prSet presAssocID="{51C8B280-D3DB-4FDF-BC63-2FA2C2B7ABC9}" presName="sp" presStyleCnt="0"/>
      <dgm:spPr/>
    </dgm:pt>
    <dgm:pt modelId="{DDAFA2C4-43CD-4E6E-99FB-309277237F8E}" type="pres">
      <dgm:prSet presAssocID="{6AD87EE9-5D8E-47DE-B916-278EE5CB515B}" presName="linNode" presStyleCnt="0"/>
      <dgm:spPr/>
    </dgm:pt>
    <dgm:pt modelId="{5D4C2764-5D15-46DA-ADE2-75789C5DDD25}" type="pres">
      <dgm:prSet presAssocID="{6AD87EE9-5D8E-47DE-B916-278EE5CB515B}" presName="parentText" presStyleLbl="node1" presStyleIdx="2" presStyleCnt="6" custFlipHor="0" custScaleX="10750" custScaleY="94260" custLinFactNeighborX="-76" custLinFactNeighborY="36803">
        <dgm:presLayoutVars>
          <dgm:chMax val="1"/>
          <dgm:bulletEnabled val="1"/>
        </dgm:presLayoutVars>
      </dgm:prSet>
      <dgm:spPr/>
    </dgm:pt>
    <dgm:pt modelId="{BB0DC377-1308-48C2-9A3D-ED3F4F71A2D6}" type="pres">
      <dgm:prSet presAssocID="{6AD87EE9-5D8E-47DE-B916-278EE5CB515B}" presName="descendantText" presStyleLbl="alignAccFollowNode1" presStyleIdx="1" presStyleCnt="3" custScaleX="121188" custScaleY="115648" custLinFactNeighborX="810" custLinFactNeighborY="44915">
        <dgm:presLayoutVars>
          <dgm:bulletEnabled val="1"/>
        </dgm:presLayoutVars>
      </dgm:prSet>
      <dgm:spPr/>
    </dgm:pt>
    <dgm:pt modelId="{B71999CD-2E42-44A2-BD0B-0E18A505B0AC}" type="pres">
      <dgm:prSet presAssocID="{E9BAEC1D-3206-4811-ACC8-12C2D489F94D}" presName="sp" presStyleCnt="0"/>
      <dgm:spPr/>
    </dgm:pt>
    <dgm:pt modelId="{8D70FEFD-3B3F-428E-A263-2E8C599C003A}" type="pres">
      <dgm:prSet presAssocID="{5482163F-CA51-45A7-8CC1-AFA4C0C4B3DB}" presName="linNode" presStyleCnt="0"/>
      <dgm:spPr/>
    </dgm:pt>
    <dgm:pt modelId="{E664F982-C6C5-439D-A29F-BE7451BE962C}" type="pres">
      <dgm:prSet presAssocID="{5482163F-CA51-45A7-8CC1-AFA4C0C4B3DB}" presName="parentText" presStyleLbl="node1" presStyleIdx="3" presStyleCnt="6" custFlipHor="1" custScaleX="10517" custScaleY="80692" custLinFactNeighborX="-76" custLinFactNeighborY="39796">
        <dgm:presLayoutVars>
          <dgm:chMax val="1"/>
          <dgm:bulletEnabled val="1"/>
        </dgm:presLayoutVars>
      </dgm:prSet>
      <dgm:spPr/>
    </dgm:pt>
    <dgm:pt modelId="{E44503B2-1F87-4F97-95C3-1FC1F3C4B90B}" type="pres">
      <dgm:prSet presAssocID="{5482163F-CA51-45A7-8CC1-AFA4C0C4B3DB}" presName="descendantText" presStyleLbl="alignAccFollowNode1" presStyleIdx="2" presStyleCnt="3" custScaleX="124251" custLinFactNeighborX="-1881" custLinFactNeighborY="49312">
        <dgm:presLayoutVars>
          <dgm:bulletEnabled val="1"/>
        </dgm:presLayoutVars>
      </dgm:prSet>
      <dgm:spPr/>
    </dgm:pt>
    <dgm:pt modelId="{4E688EFE-0BB7-4081-A89F-A8822AC4048C}" type="pres">
      <dgm:prSet presAssocID="{D986953E-C4EE-47F1-B262-391CAB4823ED}" presName="sp" presStyleCnt="0"/>
      <dgm:spPr/>
    </dgm:pt>
    <dgm:pt modelId="{60FAB46C-1090-4402-BC99-553B47C9EAA6}" type="pres">
      <dgm:prSet presAssocID="{A41AA827-1958-42A9-95DC-0003014A1DC9}" presName="linNode" presStyleCnt="0"/>
      <dgm:spPr/>
    </dgm:pt>
    <dgm:pt modelId="{75CDE88B-7485-49E5-9575-00DAC2D67CEC}" type="pres">
      <dgm:prSet presAssocID="{A41AA827-1958-42A9-95DC-0003014A1DC9}" presName="parentText" presStyleLbl="node1" presStyleIdx="4" presStyleCnt="6" custScaleX="230723" custScaleY="77902" custLinFactNeighborX="2788" custLinFactNeighborY="43575">
        <dgm:presLayoutVars>
          <dgm:chMax val="1"/>
          <dgm:bulletEnabled val="1"/>
        </dgm:presLayoutVars>
      </dgm:prSet>
      <dgm:spPr/>
    </dgm:pt>
    <dgm:pt modelId="{6FF895B8-1F24-4B8E-9EA8-1E304D8FAE2E}" type="pres">
      <dgm:prSet presAssocID="{CE4A229D-A424-4321-9466-E7918FC873A9}" presName="sp" presStyleCnt="0"/>
      <dgm:spPr/>
    </dgm:pt>
    <dgm:pt modelId="{F425FFEF-06FC-4F13-BE07-6570FB752265}" type="pres">
      <dgm:prSet presAssocID="{7247B9C0-2683-490C-92A9-59E1EA85B792}" presName="linNode" presStyleCnt="0"/>
      <dgm:spPr/>
    </dgm:pt>
    <dgm:pt modelId="{9DC53390-B036-4A90-8F0C-C0B3ADA167CF}" type="pres">
      <dgm:prSet presAssocID="{7247B9C0-2683-490C-92A9-59E1EA85B792}" presName="parentText" presStyleLbl="node1" presStyleIdx="5" presStyleCnt="6" custFlipHor="1" custScaleX="10517" custScaleY="80692" custLinFactNeighborX="-136" custLinFactNeighborY="-40543">
        <dgm:presLayoutVars>
          <dgm:chMax val="1"/>
          <dgm:bulletEnabled val="1"/>
        </dgm:presLayoutVars>
      </dgm:prSet>
      <dgm:spPr/>
    </dgm:pt>
  </dgm:ptLst>
  <dgm:cxnLst>
    <dgm:cxn modelId="{C72AF713-AFC9-4189-AA32-478138C3E91A}" srcId="{228D26E4-5C14-4F24-83FC-CDEDC8FE7505}" destId="{5482163F-CA51-45A7-8CC1-AFA4C0C4B3DB}" srcOrd="3" destOrd="0" parTransId="{51628B5A-A026-46BD-B100-7C062FB10F3D}" sibTransId="{D986953E-C4EE-47F1-B262-391CAB4823ED}"/>
    <dgm:cxn modelId="{A920BD2F-58BA-4FEC-ADCB-A9CC270A5284}" type="presOf" srcId="{8E575588-8663-4EA6-9E2E-9544F5094455}" destId="{0FD8BFF4-ACD6-46FC-BA4C-AF7EC72D56FC}" srcOrd="0" destOrd="0" presId="urn:microsoft.com/office/officeart/2005/8/layout/vList5"/>
    <dgm:cxn modelId="{C30EDC3E-24C0-44C2-B349-FC00DD8A47B5}" srcId="{6AD87EE9-5D8E-47DE-B916-278EE5CB515B}" destId="{773BEB79-2DE8-4D5E-B47C-CD585486B198}" srcOrd="0" destOrd="0" parTransId="{14BBB266-5D34-4F0F-B3A4-508E9BB6B965}" sibTransId="{03A7B3F9-18BD-4F3C-88E5-30F093F64BD2}"/>
    <dgm:cxn modelId="{F5FA5940-2C5E-47DA-8D45-3CC1341B2825}" type="presOf" srcId="{730D2207-5F39-4032-8C09-571CAEEF1D25}" destId="{97BDEC6B-B2DC-4B1D-B437-A18026B53FD4}" srcOrd="0" destOrd="0" presId="urn:microsoft.com/office/officeart/2005/8/layout/vList5"/>
    <dgm:cxn modelId="{5BE4124E-7874-4868-A76B-A17867ED269F}" srcId="{228D26E4-5C14-4F24-83FC-CDEDC8FE7505}" destId="{730D2207-5F39-4032-8C09-571CAEEF1D25}" srcOrd="1" destOrd="0" parTransId="{1D6A684D-92B7-47F9-8200-289B8A6CC75A}" sibTransId="{51C8B280-D3DB-4FDF-BC63-2FA2C2B7ABC9}"/>
    <dgm:cxn modelId="{B21EF657-F712-483D-B534-434F2F746C5D}" type="presOf" srcId="{A41AA827-1958-42A9-95DC-0003014A1DC9}" destId="{75CDE88B-7485-49E5-9575-00DAC2D67CEC}" srcOrd="0" destOrd="0" presId="urn:microsoft.com/office/officeart/2005/8/layout/vList5"/>
    <dgm:cxn modelId="{C9935459-731F-4F1B-84AC-29161A256C7C}" type="presOf" srcId="{6AD87EE9-5D8E-47DE-B916-278EE5CB515B}" destId="{5D4C2764-5D15-46DA-ADE2-75789C5DDD25}" srcOrd="0" destOrd="0" presId="urn:microsoft.com/office/officeart/2005/8/layout/vList5"/>
    <dgm:cxn modelId="{4D94A176-A7E2-4728-B296-BF11472DBC91}" type="presOf" srcId="{7247B9C0-2683-490C-92A9-59E1EA85B792}" destId="{9DC53390-B036-4A90-8F0C-C0B3ADA167CF}" srcOrd="0" destOrd="0" presId="urn:microsoft.com/office/officeart/2005/8/layout/vList5"/>
    <dgm:cxn modelId="{EB34ADA0-0503-44C6-9C37-3EA438F34C6B}" type="presOf" srcId="{228D26E4-5C14-4F24-83FC-CDEDC8FE7505}" destId="{A2215ACE-3573-44AD-B89F-5751F4410A22}" srcOrd="0" destOrd="0" presId="urn:microsoft.com/office/officeart/2005/8/layout/vList5"/>
    <dgm:cxn modelId="{0FFFA9A3-2838-40D9-87E1-2FF1229DFA99}" srcId="{5482163F-CA51-45A7-8CC1-AFA4C0C4B3DB}" destId="{31A5935D-B84C-46A1-9145-4D68F267778C}" srcOrd="0" destOrd="0" parTransId="{D06291C2-3BC8-484E-9615-7C538C19EB49}" sibTransId="{392F5BCD-2FC6-40F9-9D56-520FBB236AE1}"/>
    <dgm:cxn modelId="{98AEBEAB-F6A0-49EC-90FF-DF0F62B592ED}" type="presOf" srcId="{5482163F-CA51-45A7-8CC1-AFA4C0C4B3DB}" destId="{E664F982-C6C5-439D-A29F-BE7451BE962C}" srcOrd="0" destOrd="0" presId="urn:microsoft.com/office/officeart/2005/8/layout/vList5"/>
    <dgm:cxn modelId="{B29280AD-FE80-409D-B963-61039F6E988E}" srcId="{228D26E4-5C14-4F24-83FC-CDEDC8FE7505}" destId="{ABBF6A72-708A-4857-8E4D-C912614B36FC}" srcOrd="0" destOrd="0" parTransId="{1993C57B-980D-49C9-BDCC-060909404BDA}" sibTransId="{EC7893D4-79D3-4B5C-AE27-0BD7AF764065}"/>
    <dgm:cxn modelId="{86D00CB7-A58E-41FB-8504-A7E932DF69D3}" type="presOf" srcId="{31A5935D-B84C-46A1-9145-4D68F267778C}" destId="{E44503B2-1F87-4F97-95C3-1FC1F3C4B90B}" srcOrd="0" destOrd="0" presId="urn:microsoft.com/office/officeart/2005/8/layout/vList5"/>
    <dgm:cxn modelId="{A1BBC9BD-50F5-4351-8208-7493EC75E3E7}" type="presOf" srcId="{773BEB79-2DE8-4D5E-B47C-CD585486B198}" destId="{BB0DC377-1308-48C2-9A3D-ED3F4F71A2D6}" srcOrd="0" destOrd="0" presId="urn:microsoft.com/office/officeart/2005/8/layout/vList5"/>
    <dgm:cxn modelId="{054C57DC-83BE-4AA7-A02A-DAFD383F4974}" srcId="{228D26E4-5C14-4F24-83FC-CDEDC8FE7505}" destId="{6AD87EE9-5D8E-47DE-B916-278EE5CB515B}" srcOrd="2" destOrd="0" parTransId="{7A3DD335-EA0B-4DCC-8F70-C0119A883128}" sibTransId="{E9BAEC1D-3206-4811-ACC8-12C2D489F94D}"/>
    <dgm:cxn modelId="{09E631DD-D89C-4506-9923-00CBAC030E4D}" srcId="{228D26E4-5C14-4F24-83FC-CDEDC8FE7505}" destId="{A41AA827-1958-42A9-95DC-0003014A1DC9}" srcOrd="4" destOrd="0" parTransId="{72BD5C24-72CD-4455-BBE1-52BF55E8C3E9}" sibTransId="{CE4A229D-A424-4321-9466-E7918FC873A9}"/>
    <dgm:cxn modelId="{5C5531E8-920C-4C47-8623-525800DF9E66}" type="presOf" srcId="{ABBF6A72-708A-4857-8E4D-C912614B36FC}" destId="{DF1F5F1B-D041-4BF4-96BD-B34D5CD00565}" srcOrd="0" destOrd="0" presId="urn:microsoft.com/office/officeart/2005/8/layout/vList5"/>
    <dgm:cxn modelId="{F46EDBF3-B99F-4866-9E39-F2F7CEADC5BC}" srcId="{730D2207-5F39-4032-8C09-571CAEEF1D25}" destId="{8E575588-8663-4EA6-9E2E-9544F5094455}" srcOrd="0" destOrd="0" parTransId="{F2775912-00D3-4152-883B-CF33AE1A53D4}" sibTransId="{49040298-B6B2-4311-8420-E96A808B0764}"/>
    <dgm:cxn modelId="{14C213F6-05CE-467F-A602-3A47B0ADA263}" srcId="{228D26E4-5C14-4F24-83FC-CDEDC8FE7505}" destId="{7247B9C0-2683-490C-92A9-59E1EA85B792}" srcOrd="5" destOrd="0" parTransId="{4B79B7D8-5288-47FF-AF68-94C56BA99BC4}" sibTransId="{B08E6C4E-20F8-48FB-B2DA-070F16C57B32}"/>
    <dgm:cxn modelId="{D39E68F6-6708-4FD6-BF0D-468480AC3D40}" type="presParOf" srcId="{A2215ACE-3573-44AD-B89F-5751F4410A22}" destId="{A8A9659E-DE6D-493A-B626-ED8546FACF8E}" srcOrd="0" destOrd="0" presId="urn:microsoft.com/office/officeart/2005/8/layout/vList5"/>
    <dgm:cxn modelId="{93E1F154-DEC4-4E32-A485-F4A564E3F759}" type="presParOf" srcId="{A8A9659E-DE6D-493A-B626-ED8546FACF8E}" destId="{DF1F5F1B-D041-4BF4-96BD-B34D5CD00565}" srcOrd="0" destOrd="0" presId="urn:microsoft.com/office/officeart/2005/8/layout/vList5"/>
    <dgm:cxn modelId="{9AFECA8A-975A-483E-A70D-710BDDAAC623}" type="presParOf" srcId="{A2215ACE-3573-44AD-B89F-5751F4410A22}" destId="{0C7DBE58-7712-4F8E-9BEB-EE09852E5087}" srcOrd="1" destOrd="0" presId="urn:microsoft.com/office/officeart/2005/8/layout/vList5"/>
    <dgm:cxn modelId="{9130F85F-AE6A-4BEA-979B-6456C9772422}" type="presParOf" srcId="{A2215ACE-3573-44AD-B89F-5751F4410A22}" destId="{E03FE09C-FCC8-424C-94A8-C8BC0F922731}" srcOrd="2" destOrd="0" presId="urn:microsoft.com/office/officeart/2005/8/layout/vList5"/>
    <dgm:cxn modelId="{55B0F7A1-7CB5-4348-B249-05E40632232A}" type="presParOf" srcId="{E03FE09C-FCC8-424C-94A8-C8BC0F922731}" destId="{97BDEC6B-B2DC-4B1D-B437-A18026B53FD4}" srcOrd="0" destOrd="0" presId="urn:microsoft.com/office/officeart/2005/8/layout/vList5"/>
    <dgm:cxn modelId="{E1065944-D698-4995-AAFA-51E6EE0EE5DE}" type="presParOf" srcId="{E03FE09C-FCC8-424C-94A8-C8BC0F922731}" destId="{0FD8BFF4-ACD6-46FC-BA4C-AF7EC72D56FC}" srcOrd="1" destOrd="0" presId="urn:microsoft.com/office/officeart/2005/8/layout/vList5"/>
    <dgm:cxn modelId="{056B224D-2AC3-4093-A215-E0FF00E02938}" type="presParOf" srcId="{A2215ACE-3573-44AD-B89F-5751F4410A22}" destId="{EACB54B1-A921-49D2-BBDE-38101D04D7D5}" srcOrd="3" destOrd="0" presId="urn:microsoft.com/office/officeart/2005/8/layout/vList5"/>
    <dgm:cxn modelId="{2F8554D4-54EB-442D-98DB-1B24EA352D0C}" type="presParOf" srcId="{A2215ACE-3573-44AD-B89F-5751F4410A22}" destId="{DDAFA2C4-43CD-4E6E-99FB-309277237F8E}" srcOrd="4" destOrd="0" presId="urn:microsoft.com/office/officeart/2005/8/layout/vList5"/>
    <dgm:cxn modelId="{1EBCDCF6-9428-4F34-91F6-A28C77A048A5}" type="presParOf" srcId="{DDAFA2C4-43CD-4E6E-99FB-309277237F8E}" destId="{5D4C2764-5D15-46DA-ADE2-75789C5DDD25}" srcOrd="0" destOrd="0" presId="urn:microsoft.com/office/officeart/2005/8/layout/vList5"/>
    <dgm:cxn modelId="{0738586F-A28E-477B-94A1-F94C520FF00C}" type="presParOf" srcId="{DDAFA2C4-43CD-4E6E-99FB-309277237F8E}" destId="{BB0DC377-1308-48C2-9A3D-ED3F4F71A2D6}" srcOrd="1" destOrd="0" presId="urn:microsoft.com/office/officeart/2005/8/layout/vList5"/>
    <dgm:cxn modelId="{3300305E-3EE7-49C4-ADAA-B6EEF9804E2E}" type="presParOf" srcId="{A2215ACE-3573-44AD-B89F-5751F4410A22}" destId="{B71999CD-2E42-44A2-BD0B-0E18A505B0AC}" srcOrd="5" destOrd="0" presId="urn:microsoft.com/office/officeart/2005/8/layout/vList5"/>
    <dgm:cxn modelId="{04EFCD32-7F93-4901-9E26-2E75D06DEEBC}" type="presParOf" srcId="{A2215ACE-3573-44AD-B89F-5751F4410A22}" destId="{8D70FEFD-3B3F-428E-A263-2E8C599C003A}" srcOrd="6" destOrd="0" presId="urn:microsoft.com/office/officeart/2005/8/layout/vList5"/>
    <dgm:cxn modelId="{5411AD1A-0DC8-4628-B74D-9105484682A9}" type="presParOf" srcId="{8D70FEFD-3B3F-428E-A263-2E8C599C003A}" destId="{E664F982-C6C5-439D-A29F-BE7451BE962C}" srcOrd="0" destOrd="0" presId="urn:microsoft.com/office/officeart/2005/8/layout/vList5"/>
    <dgm:cxn modelId="{34D319F9-AED0-4A67-8319-F42D0EA85BD2}" type="presParOf" srcId="{8D70FEFD-3B3F-428E-A263-2E8C599C003A}" destId="{E44503B2-1F87-4F97-95C3-1FC1F3C4B90B}" srcOrd="1" destOrd="0" presId="urn:microsoft.com/office/officeart/2005/8/layout/vList5"/>
    <dgm:cxn modelId="{5B6910A4-6432-4F89-A778-5A5081E41820}" type="presParOf" srcId="{A2215ACE-3573-44AD-B89F-5751F4410A22}" destId="{4E688EFE-0BB7-4081-A89F-A8822AC4048C}" srcOrd="7" destOrd="0" presId="urn:microsoft.com/office/officeart/2005/8/layout/vList5"/>
    <dgm:cxn modelId="{AC77771B-3701-4033-83ED-A3BDFC41C42C}" type="presParOf" srcId="{A2215ACE-3573-44AD-B89F-5751F4410A22}" destId="{60FAB46C-1090-4402-BC99-553B47C9EAA6}" srcOrd="8" destOrd="0" presId="urn:microsoft.com/office/officeart/2005/8/layout/vList5"/>
    <dgm:cxn modelId="{B14CD592-79B6-4FCA-9F05-35877428F09B}" type="presParOf" srcId="{60FAB46C-1090-4402-BC99-553B47C9EAA6}" destId="{75CDE88B-7485-49E5-9575-00DAC2D67CEC}" srcOrd="0" destOrd="0" presId="urn:microsoft.com/office/officeart/2005/8/layout/vList5"/>
    <dgm:cxn modelId="{A4EA2496-4F2C-4117-9BE3-637A2E25B7D4}" type="presParOf" srcId="{A2215ACE-3573-44AD-B89F-5751F4410A22}" destId="{6FF895B8-1F24-4B8E-9EA8-1E304D8FAE2E}" srcOrd="9" destOrd="0" presId="urn:microsoft.com/office/officeart/2005/8/layout/vList5"/>
    <dgm:cxn modelId="{E6924BF0-3563-4F08-A3B8-6B3BCE32EBA0}" type="presParOf" srcId="{A2215ACE-3573-44AD-B89F-5751F4410A22}" destId="{F425FFEF-06FC-4F13-BE07-6570FB752265}" srcOrd="10" destOrd="0" presId="urn:microsoft.com/office/officeart/2005/8/layout/vList5"/>
    <dgm:cxn modelId="{6957D801-EF01-4DB0-92D8-70C2985CC872}" type="presParOf" srcId="{F425FFEF-06FC-4F13-BE07-6570FB752265}" destId="{9DC53390-B036-4A90-8F0C-C0B3ADA167C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F5F1B-D041-4BF4-96BD-B34D5CD00565}">
      <dsp:nvSpPr>
        <dsp:cNvPr id="0" name=""/>
        <dsp:cNvSpPr/>
      </dsp:nvSpPr>
      <dsp:spPr>
        <a:xfrm>
          <a:off x="4" y="3291"/>
          <a:ext cx="8526072" cy="77099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latin typeface="Berlin Sans FB Demi" pitchFamily="34" charset="0"/>
              <a:cs typeface="Arial" pitchFamily="34" charset="0"/>
            </a:rPr>
            <a:t>Some Facts about Teens &amp; Religion</a:t>
          </a:r>
        </a:p>
      </dsp:txBody>
      <dsp:txXfrm>
        <a:off x="37641" y="40928"/>
        <a:ext cx="8450798" cy="695716"/>
      </dsp:txXfrm>
    </dsp:sp>
    <dsp:sp modelId="{E664F982-C6C5-439D-A29F-BE7451BE962C}">
      <dsp:nvSpPr>
        <dsp:cNvPr id="0" name=""/>
        <dsp:cNvSpPr/>
      </dsp:nvSpPr>
      <dsp:spPr>
        <a:xfrm>
          <a:off x="9" y="803745"/>
          <a:ext cx="8534390" cy="5520854"/>
        </a:xfrm>
        <a:prstGeom prst="roundRect">
          <a:avLst/>
        </a:prstGeom>
        <a:solidFill>
          <a:schemeClr val="accent3">
            <a:hueOff val="9001922"/>
            <a:satOff val="813"/>
            <a:lumOff val="-863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b="1" kern="1200" dirty="0">
            <a:effectLst>
              <a:outerShdw blurRad="38100" dist="38100" dir="2700000" algn="tl">
                <a:srgbClr val="000000">
                  <a:alpha val="43137"/>
                </a:srgbClr>
              </a:outerShdw>
            </a:effectLst>
          </a:endParaRPr>
        </a:p>
        <a:p>
          <a:pPr marL="0" lvl="0" indent="0" algn="ctr" defTabSz="1244600">
            <a:lnSpc>
              <a:spcPct val="90000"/>
            </a:lnSpc>
            <a:spcBef>
              <a:spcPct val="0"/>
            </a:spcBef>
            <a:spcAft>
              <a:spcPct val="35000"/>
            </a:spcAft>
            <a:buNone/>
          </a:pPr>
          <a:endParaRPr lang="en-US" sz="2800" b="1" kern="1200" dirty="0">
            <a:effectLst>
              <a:outerShdw blurRad="38100" dist="38100" dir="2700000" algn="tl">
                <a:srgbClr val="000000">
                  <a:alpha val="43137"/>
                </a:srgbClr>
              </a:outerShdw>
            </a:effectLst>
          </a:endParaRPr>
        </a:p>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a:t>
          </a:r>
          <a:r>
            <a:rPr lang="en-US" sz="2800" b="1" kern="1200" dirty="0">
              <a:effectLst>
                <a:outerShdw blurRad="38100" dist="38100" dir="2700000" algn="tl">
                  <a:srgbClr val="000000">
                    <a:alpha val="43137"/>
                  </a:srgbClr>
                </a:outerShdw>
              </a:effectLst>
              <a:latin typeface="Berlin Sans FB Demi" pitchFamily="34" charset="0"/>
            </a:rPr>
            <a:t>Many think teenagers </a:t>
          </a:r>
          <a:r>
            <a:rPr lang="en-US" sz="2800" b="0" kern="1200" dirty="0">
              <a:effectLst>
                <a:outerShdw blurRad="38100" dist="38100" dir="2700000" algn="tl">
                  <a:srgbClr val="000000">
                    <a:alpha val="43137"/>
                  </a:srgbClr>
                </a:outerShdw>
              </a:effectLst>
              <a:latin typeface="Berlin Sans FB Demi" pitchFamily="34" charset="0"/>
            </a:rPr>
            <a:t>do not like/are not </a:t>
          </a:r>
          <a:r>
            <a:rPr lang="en-US" sz="2800" b="1" kern="1200" dirty="0">
              <a:effectLst>
                <a:outerShdw blurRad="38100" dist="38100" dir="2700000" algn="tl">
                  <a:srgbClr val="000000">
                    <a:alpha val="43137"/>
                  </a:srgbClr>
                </a:outerShdw>
              </a:effectLst>
              <a:latin typeface="Berlin Sans FB Demi" pitchFamily="34" charset="0"/>
            </a:rPr>
            <a:t>interested in religion.</a:t>
          </a:r>
        </a:p>
        <a:p>
          <a:pPr marL="0" lvl="0" indent="0" algn="ctr" defTabSz="1244600">
            <a:lnSpc>
              <a:spcPct val="90000"/>
            </a:lnSpc>
            <a:spcBef>
              <a:spcPct val="0"/>
            </a:spcBef>
            <a:spcAft>
              <a:spcPct val="35000"/>
            </a:spcAft>
            <a:buNone/>
          </a:pPr>
          <a:r>
            <a:rPr lang="en-US" sz="2800" b="0" kern="1200" dirty="0">
              <a:effectLst>
                <a:outerShdw blurRad="38100" dist="38100" dir="2700000" algn="tl">
                  <a:srgbClr val="000000">
                    <a:alpha val="43137"/>
                  </a:srgbClr>
                </a:outerShdw>
              </a:effectLst>
              <a:latin typeface="Berlin Sans FB Demi" pitchFamily="34" charset="0"/>
            </a:rPr>
            <a:t>■ Studies have shown that “adolescence is an age where the individual is concerned with what is spiritual and sacred.”</a:t>
          </a:r>
        </a:p>
        <a:p>
          <a:pPr marL="0" lvl="0" indent="0" algn="ctr" defTabSz="1244600">
            <a:lnSpc>
              <a:spcPct val="90000"/>
            </a:lnSpc>
            <a:spcBef>
              <a:spcPct val="0"/>
            </a:spcBef>
            <a:spcAft>
              <a:spcPct val="35000"/>
            </a:spcAft>
            <a:buNone/>
          </a:pPr>
          <a:r>
            <a:rPr lang="en-US" sz="2800" b="0" kern="1200" dirty="0">
              <a:effectLst>
                <a:outerShdw blurRad="38100" dist="38100" dir="2700000" algn="tl">
                  <a:srgbClr val="000000">
                    <a:alpha val="43137"/>
                  </a:srgbClr>
                </a:outerShdw>
              </a:effectLst>
              <a:latin typeface="Berlin Sans FB Demi" pitchFamily="34" charset="0"/>
            </a:rPr>
            <a:t>■ It’s true that this phase of teenage life produces radical transformations not only in confronting their relationship with God, but with all aspects of their life.</a:t>
          </a:r>
        </a:p>
        <a:p>
          <a:pPr marL="0" lvl="0" indent="0" algn="ctr" defTabSz="1244600">
            <a:lnSpc>
              <a:spcPct val="90000"/>
            </a:lnSpc>
            <a:spcBef>
              <a:spcPct val="0"/>
            </a:spcBef>
            <a:spcAft>
              <a:spcPct val="35000"/>
            </a:spcAft>
            <a:buNone/>
          </a:pPr>
          <a:r>
            <a:rPr lang="en-US" sz="2800" b="0" kern="1200" dirty="0">
              <a:effectLst>
                <a:outerShdw blurRad="38100" dist="38100" dir="2700000" algn="tl">
                  <a:srgbClr val="000000">
                    <a:alpha val="43137"/>
                  </a:srgbClr>
                </a:outerShdw>
              </a:effectLst>
              <a:latin typeface="Berlin Sans FB Demi" pitchFamily="34" charset="0"/>
            </a:rPr>
            <a:t>■ The individual is no longer a child, so that by himself, he may discover manner and forms of living and religion that was taught to him.</a:t>
          </a:r>
        </a:p>
        <a:p>
          <a:pPr marL="0" lvl="0" indent="0" algn="ctr" defTabSz="1244600">
            <a:lnSpc>
              <a:spcPct val="90000"/>
            </a:lnSpc>
            <a:spcBef>
              <a:spcPct val="0"/>
            </a:spcBef>
            <a:spcAft>
              <a:spcPct val="35000"/>
            </a:spcAft>
            <a:buNone/>
          </a:pPr>
          <a:endParaRPr lang="en-US" sz="2800" b="1" kern="1200" dirty="0">
            <a:effectLst>
              <a:outerShdw blurRad="38100" dist="38100" dir="2700000" algn="tl">
                <a:srgbClr val="000000">
                  <a:alpha val="43137"/>
                </a:srgbClr>
              </a:outerShdw>
            </a:effectLst>
          </a:endParaRPr>
        </a:p>
        <a:p>
          <a:pPr marL="0" lvl="0" indent="0" algn="ctr" defTabSz="1244600">
            <a:lnSpc>
              <a:spcPct val="90000"/>
            </a:lnSpc>
            <a:spcBef>
              <a:spcPct val="0"/>
            </a:spcBef>
            <a:spcAft>
              <a:spcPct val="35000"/>
            </a:spcAft>
            <a:buNone/>
          </a:pPr>
          <a:endParaRPr lang="en-US" sz="2800" b="1" kern="1200" dirty="0">
            <a:effectLst>
              <a:outerShdw blurRad="38100" dist="38100" dir="2700000" algn="tl">
                <a:srgbClr val="000000">
                  <a:alpha val="43137"/>
                </a:srgbClr>
              </a:outerShdw>
            </a:effectLst>
          </a:endParaRPr>
        </a:p>
      </dsp:txBody>
      <dsp:txXfrm>
        <a:off x="269515" y="1073251"/>
        <a:ext cx="7995378" cy="4981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F5F1B-D041-4BF4-96BD-B34D5CD00565}">
      <dsp:nvSpPr>
        <dsp:cNvPr id="0" name=""/>
        <dsp:cNvSpPr/>
      </dsp:nvSpPr>
      <dsp:spPr>
        <a:xfrm>
          <a:off x="7063" y="151679"/>
          <a:ext cx="7231936" cy="1124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100000"/>
            </a:lnSpc>
            <a:spcBef>
              <a:spcPct val="0"/>
            </a:spcBef>
            <a:spcAft>
              <a:spcPts val="0"/>
            </a:spcAft>
            <a:buNone/>
          </a:pPr>
          <a:r>
            <a:rPr lang="en-US" sz="4000" b="1" kern="1200" dirty="0">
              <a:effectLst>
                <a:outerShdw blurRad="38100" dist="38100" dir="2700000" algn="tl">
                  <a:srgbClr val="000000">
                    <a:alpha val="43137"/>
                  </a:srgbClr>
                </a:outerShdw>
              </a:effectLst>
              <a:latin typeface="+mn-lt"/>
            </a:rPr>
            <a:t>George </a:t>
          </a:r>
          <a:r>
            <a:rPr lang="en-US" sz="4000" b="1" kern="1200" dirty="0" err="1">
              <a:effectLst>
                <a:outerShdw blurRad="38100" dist="38100" dir="2700000" algn="tl">
                  <a:srgbClr val="000000">
                    <a:alpha val="43137"/>
                  </a:srgbClr>
                </a:outerShdw>
              </a:effectLst>
              <a:latin typeface="+mn-lt"/>
            </a:rPr>
            <a:t>Barna’s</a:t>
          </a:r>
          <a:r>
            <a:rPr lang="en-US" sz="4000" b="1" kern="1200" dirty="0">
              <a:effectLst>
                <a:outerShdw blurRad="38100" dist="38100" dir="2700000" algn="tl">
                  <a:srgbClr val="000000">
                    <a:alpha val="43137"/>
                  </a:srgbClr>
                </a:outerShdw>
              </a:effectLst>
              <a:latin typeface="+mn-lt"/>
            </a:rPr>
            <a:t> Advice </a:t>
          </a:r>
        </a:p>
        <a:p>
          <a:pPr marL="0" lvl="0" indent="0" algn="ctr" defTabSz="1778000">
            <a:lnSpc>
              <a:spcPct val="100000"/>
            </a:lnSpc>
            <a:spcBef>
              <a:spcPct val="0"/>
            </a:spcBef>
            <a:spcAft>
              <a:spcPts val="0"/>
            </a:spcAft>
            <a:buNone/>
          </a:pPr>
          <a:r>
            <a:rPr lang="en-US" sz="4000" b="1" kern="1200" dirty="0">
              <a:effectLst>
                <a:outerShdw blurRad="38100" dist="38100" dir="2700000" algn="tl">
                  <a:srgbClr val="000000">
                    <a:alpha val="43137"/>
                  </a:srgbClr>
                </a:outerShdw>
              </a:effectLst>
              <a:latin typeface="+mn-lt"/>
            </a:rPr>
            <a:t>for Parents</a:t>
          </a:r>
        </a:p>
      </dsp:txBody>
      <dsp:txXfrm>
        <a:off x="61945" y="206561"/>
        <a:ext cx="7122172" cy="1014496"/>
      </dsp:txXfrm>
    </dsp:sp>
    <dsp:sp modelId="{0FD8BFF4-ACD6-46FC-BA4C-AF7EC72D56FC}">
      <dsp:nvSpPr>
        <dsp:cNvPr id="0" name=""/>
        <dsp:cNvSpPr/>
      </dsp:nvSpPr>
      <dsp:spPr>
        <a:xfrm rot="5400000">
          <a:off x="2652629" y="-820765"/>
          <a:ext cx="956369" cy="580445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a:effectLst>
                <a:outerShdw blurRad="38100" dist="38100" dir="2700000" algn="tl">
                  <a:srgbClr val="000000">
                    <a:alpha val="43137"/>
                  </a:srgbClr>
                </a:outerShdw>
              </a:effectLst>
            </a:rPr>
            <a:t>Guide Teens in Their Search for Meaning </a:t>
          </a:r>
        </a:p>
      </dsp:txBody>
      <dsp:txXfrm rot="-5400000">
        <a:off x="228589" y="1649961"/>
        <a:ext cx="5757764" cy="862997"/>
      </dsp:txXfrm>
    </dsp:sp>
    <dsp:sp modelId="{97BDEC6B-B2DC-4B1D-B437-A18026B53FD4}">
      <dsp:nvSpPr>
        <dsp:cNvPr id="0" name=""/>
        <dsp:cNvSpPr/>
      </dsp:nvSpPr>
      <dsp:spPr>
        <a:xfrm flipH="1">
          <a:off x="10" y="1603268"/>
          <a:ext cx="282260" cy="98794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endParaRPr lang="en-US" sz="5400" kern="1200" dirty="0"/>
        </a:p>
      </dsp:txBody>
      <dsp:txXfrm>
        <a:off x="13789" y="1617047"/>
        <a:ext cx="254702" cy="960383"/>
      </dsp:txXfrm>
    </dsp:sp>
    <dsp:sp modelId="{BB0DC377-1308-48C2-9A3D-ED3F4F71A2D6}">
      <dsp:nvSpPr>
        <dsp:cNvPr id="0" name=""/>
        <dsp:cNvSpPr/>
      </dsp:nvSpPr>
      <dsp:spPr>
        <a:xfrm rot="5400000">
          <a:off x="2559074" y="418585"/>
          <a:ext cx="1106022" cy="5614591"/>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a:effectLst>
                <a:outerShdw blurRad="38100" dist="38100" dir="2700000" algn="tl">
                  <a:srgbClr val="000000">
                    <a:alpha val="43137"/>
                  </a:srgbClr>
                </a:outerShdw>
              </a:effectLst>
            </a:rPr>
            <a:t>Define Appropriate Values</a:t>
          </a:r>
        </a:p>
      </dsp:txBody>
      <dsp:txXfrm rot="-5400000">
        <a:off x="304790" y="2726861"/>
        <a:ext cx="5560599" cy="998038"/>
      </dsp:txXfrm>
    </dsp:sp>
    <dsp:sp modelId="{5D4C2764-5D15-46DA-ADE2-75789C5DDD25}">
      <dsp:nvSpPr>
        <dsp:cNvPr id="0" name=""/>
        <dsp:cNvSpPr/>
      </dsp:nvSpPr>
      <dsp:spPr>
        <a:xfrm>
          <a:off x="10" y="2672872"/>
          <a:ext cx="280149" cy="112684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13686" y="2686548"/>
        <a:ext cx="252797" cy="1099490"/>
      </dsp:txXfrm>
    </dsp:sp>
    <dsp:sp modelId="{E44503B2-1F87-4F97-95C3-1FC1F3C4B90B}">
      <dsp:nvSpPr>
        <dsp:cNvPr id="0" name=""/>
        <dsp:cNvSpPr/>
      </dsp:nvSpPr>
      <dsp:spPr>
        <a:xfrm rot="5400000">
          <a:off x="2628654" y="1495198"/>
          <a:ext cx="956369" cy="5756499"/>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a:effectLst>
                <a:outerShdw blurRad="38100" dist="38100" dir="2700000" algn="tl">
                  <a:srgbClr val="000000">
                    <a:alpha val="43137"/>
                  </a:srgbClr>
                </a:outerShdw>
              </a:effectLst>
            </a:rPr>
            <a:t>Family Connection</a:t>
          </a:r>
          <a:endParaRPr lang="en-US" sz="4000" kern="1200" dirty="0">
            <a:effectLst>
              <a:outerShdw blurRad="38100" dist="38100" dir="2700000" algn="tl">
                <a:srgbClr val="000000">
                  <a:alpha val="43137"/>
                </a:srgbClr>
              </a:outerShdw>
            </a:effectLst>
          </a:endParaRPr>
        </a:p>
      </dsp:txBody>
      <dsp:txXfrm rot="-5400000">
        <a:off x="228589" y="3941949"/>
        <a:ext cx="5709813" cy="862997"/>
      </dsp:txXfrm>
    </dsp:sp>
    <dsp:sp modelId="{E664F982-C6C5-439D-A29F-BE7451BE962C}">
      <dsp:nvSpPr>
        <dsp:cNvPr id="0" name=""/>
        <dsp:cNvSpPr/>
      </dsp:nvSpPr>
      <dsp:spPr>
        <a:xfrm flipH="1">
          <a:off x="10" y="3895268"/>
          <a:ext cx="274077" cy="96464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22860" bIns="1143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13389" y="3908647"/>
        <a:ext cx="247319" cy="937884"/>
      </dsp:txXfrm>
    </dsp:sp>
    <dsp:sp modelId="{75CDE88B-7485-49E5-9575-00DAC2D67CEC}">
      <dsp:nvSpPr>
        <dsp:cNvPr id="0" name=""/>
        <dsp:cNvSpPr/>
      </dsp:nvSpPr>
      <dsp:spPr>
        <a:xfrm>
          <a:off x="76188" y="4964859"/>
          <a:ext cx="6012733" cy="931288"/>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0" kern="1200" dirty="0">
              <a:solidFill>
                <a:schemeClr val="tx1"/>
              </a:solidFill>
              <a:latin typeface="Century Gothic"/>
            </a:rPr>
            <a:t>•</a:t>
          </a:r>
          <a:r>
            <a:rPr lang="en-US" sz="4400" b="1" kern="1200" dirty="0">
              <a:solidFill>
                <a:schemeClr val="tx1"/>
              </a:solidFill>
              <a:effectLst>
                <a:outerShdw blurRad="38100" dist="38100" dir="2700000" algn="tl">
                  <a:srgbClr val="000000">
                    <a:alpha val="43137"/>
                  </a:srgbClr>
                </a:outerShdw>
              </a:effectLst>
            </a:rPr>
            <a:t>Faith Connection</a:t>
          </a:r>
          <a:endParaRPr lang="en-US" sz="4400" b="0" kern="1200" dirty="0">
            <a:solidFill>
              <a:schemeClr val="tx1"/>
            </a:solidFill>
            <a:effectLst>
              <a:outerShdw blurRad="38100" dist="38100" dir="2700000" algn="tl">
                <a:srgbClr val="000000">
                  <a:alpha val="43137"/>
                </a:srgbClr>
              </a:outerShdw>
            </a:effectLst>
          </a:endParaRPr>
        </a:p>
      </dsp:txBody>
      <dsp:txXfrm>
        <a:off x="121650" y="5010321"/>
        <a:ext cx="5921809" cy="840364"/>
      </dsp:txXfrm>
    </dsp:sp>
    <dsp:sp modelId="{9DC53390-B036-4A90-8F0C-C0B3ADA167CF}">
      <dsp:nvSpPr>
        <dsp:cNvPr id="0" name=""/>
        <dsp:cNvSpPr/>
      </dsp:nvSpPr>
      <dsp:spPr>
        <a:xfrm flipH="1">
          <a:off x="0" y="4950323"/>
          <a:ext cx="274077" cy="96464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13379" y="4963702"/>
        <a:ext cx="247319" cy="9378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E24F5-6DFB-424F-8A8A-693449C45B0C}" type="datetimeFigureOut">
              <a:rPr lang="en-US" smtClean="0"/>
              <a:pPr/>
              <a:t>7/12/21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97C57-F5EF-411D-BCBB-DEFB64C2C415}" type="slidenum">
              <a:rPr lang="en-US" smtClean="0"/>
              <a:pPr/>
              <a:t>‹#›</a:t>
            </a:fld>
            <a:endParaRPr lang="en-US"/>
          </a:p>
        </p:txBody>
      </p:sp>
    </p:spTree>
    <p:extLst>
      <p:ext uri="{BB962C8B-B14F-4D97-AF65-F5344CB8AC3E}">
        <p14:creationId xmlns:p14="http://schemas.microsoft.com/office/powerpoint/2010/main" val="225115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Teens and Religion</a:t>
            </a:r>
          </a:p>
        </p:txBody>
      </p:sp>
      <p:sp>
        <p:nvSpPr>
          <p:cNvPr id="4" name="Slide Number Placeholder 3"/>
          <p:cNvSpPr>
            <a:spLocks noGrp="1"/>
          </p:cNvSpPr>
          <p:nvPr>
            <p:ph type="sldNum" sz="quarter" idx="10"/>
          </p:nvPr>
        </p:nvSpPr>
        <p:spPr/>
        <p:txBody>
          <a:bodyPr/>
          <a:lstStyle/>
          <a:p>
            <a:fld id="{BFA97C57-F5EF-411D-BCBB-DEFB64C2C415}" type="slidenum">
              <a:rPr lang="en-US" smtClean="0"/>
              <a:pPr/>
              <a:t>1</a:t>
            </a:fld>
            <a:endParaRPr lang="en-US"/>
          </a:p>
        </p:txBody>
      </p:sp>
    </p:spTree>
    <p:extLst>
      <p:ext uri="{BB962C8B-B14F-4D97-AF65-F5344CB8AC3E}">
        <p14:creationId xmlns:p14="http://schemas.microsoft.com/office/powerpoint/2010/main" val="294208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none" spc="0" dirty="0">
                <a:ln w="18415" cmpd="sng">
                  <a:solidFill>
                    <a:srgbClr val="FFFFFF"/>
                  </a:solidFill>
                  <a:prstDash val="solid"/>
                </a:ln>
                <a:solidFill>
                  <a:srgbClr val="FFFFFF"/>
                </a:solidFill>
                <a:effectLst/>
              </a:rPr>
              <a:t>Religious Paradox for the Teen</a:t>
            </a:r>
          </a:p>
          <a:p>
            <a:pPr algn="l"/>
            <a:endParaRPr lang="en-US" sz="1200" b="0" cap="none" spc="0" dirty="0">
              <a:ln w="18415" cmpd="sng">
                <a:solidFill>
                  <a:srgbClr val="FFFFFF"/>
                </a:solidFill>
                <a:prstDash val="solid"/>
              </a:ln>
              <a:solidFill>
                <a:srgbClr val="FFFFFF"/>
              </a:solidFill>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He wants religion. He is concerned with spiritual matters. He desires the security that religion gives to the human being, but</a:t>
            </a:r>
          </a:p>
          <a:p>
            <a:pPr algn="l">
              <a:buFont typeface="Arial" pitchFamily="34" charset="0"/>
              <a:buChar char="•"/>
            </a:pP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200" b="0" dirty="0">
                <a:ln w="10541" cmpd="sng">
                  <a:noFill/>
                  <a:prstDash val="solid"/>
                </a:ln>
                <a:solidFill>
                  <a:schemeClr val="bg1"/>
                </a:solidFill>
                <a:effectLst>
                  <a:outerShdw blurRad="38100" dist="38100" dir="2700000" algn="tl">
                    <a:srgbClr val="000000">
                      <a:alpha val="43137"/>
                    </a:srgbClr>
                  </a:outerShdw>
                </a:effectLst>
              </a:rPr>
              <a:t>He rejects it, distances himself from it, becomes critical, hard and inflexible because of what he sees and lives within it.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endParaRPr lang="en-US" sz="1200" b="0" cap="none" spc="0" dirty="0">
              <a:ln w="18415" cmpd="sng">
                <a:solidFill>
                  <a:srgbClr val="FFFFFF"/>
                </a:solidFill>
                <a:prstDash val="solid"/>
              </a:ln>
              <a:solidFill>
                <a:srgbClr val="FFFFFF"/>
              </a:solidFill>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10</a:t>
            </a:fld>
            <a:endParaRPr lang="en-US"/>
          </a:p>
        </p:txBody>
      </p:sp>
    </p:spTree>
    <p:extLst>
      <p:ext uri="{BB962C8B-B14F-4D97-AF65-F5344CB8AC3E}">
        <p14:creationId xmlns:p14="http://schemas.microsoft.com/office/powerpoint/2010/main" val="99997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dirty="0"/>
              <a:t>What separates the teen from religion?</a:t>
            </a:r>
          </a:p>
          <a:p>
            <a:pPr lvl="0"/>
            <a:br>
              <a:rPr lang="en-US" sz="1200" dirty="0"/>
            </a:br>
            <a:r>
              <a:rPr lang="en-US" sz="2800" dirty="0"/>
              <a:t>Roger Dudley, a North American educator, states that there are three things that lead the teen to abandon the church</a:t>
            </a:r>
            <a:r>
              <a:rPr lang="en-US" sz="2400" dirty="0"/>
              <a:t>.</a:t>
            </a:r>
          </a:p>
          <a:p>
            <a:pPr lvl="1"/>
            <a:r>
              <a:rPr lang="en-US" sz="2800" dirty="0"/>
              <a:t>1. The quality of the interpersonal relationships between teens and those who exercise religious authority over them (parents and teachers).</a:t>
            </a:r>
          </a:p>
          <a:p>
            <a:pPr lvl="1"/>
            <a:r>
              <a:rPr lang="en-US" sz="2800" dirty="0"/>
              <a:t>2. Inconsistency between what is professed as belief and what is lived.</a:t>
            </a:r>
          </a:p>
          <a:p>
            <a:pPr lvl="1"/>
            <a:r>
              <a:rPr lang="en-US" sz="2800" dirty="0"/>
              <a:t>3. Concepts that teens have regarding religion.</a:t>
            </a:r>
          </a:p>
          <a:p>
            <a:pPr marL="0" indent="0"/>
            <a:endParaRPr lang="en-US" sz="1200" b="1" dirty="0">
              <a:effectLst>
                <a:outerShdw blurRad="38100" dist="38100" dir="2700000" algn="tl">
                  <a:srgbClr val="000000">
                    <a:alpha val="43137"/>
                  </a:srgbClr>
                </a:outerShdw>
              </a:effectLst>
            </a:endParaRPr>
          </a:p>
          <a:p>
            <a:pPr marL="0" indent="0"/>
            <a:endParaRPr lang="en-US" sz="1200" b="1" dirty="0">
              <a:effectLst>
                <a:outerShdw blurRad="38100" dist="38100" dir="2700000" algn="tl">
                  <a:srgbClr val="000000">
                    <a:alpha val="43137"/>
                  </a:srgbClr>
                </a:outerShdw>
              </a:effectLst>
            </a:endParaRPr>
          </a:p>
          <a:p>
            <a:pPr marL="0" indent="0"/>
            <a:endParaRPr lang="en-US" sz="1200" b="1" dirty="0">
              <a:effectLst>
                <a:outerShdw blurRad="38100" dist="38100" dir="2700000" algn="tl">
                  <a:srgbClr val="000000">
                    <a:alpha val="43137"/>
                  </a:srgbClr>
                </a:outerShdw>
              </a:effectLst>
            </a:endParaRPr>
          </a:p>
          <a:p>
            <a:pPr marL="0" indent="0"/>
            <a:r>
              <a:rPr lang="en-US" sz="1200" b="1" dirty="0">
                <a:effectLst>
                  <a:outerShdw blurRad="38100" dist="38100" dir="2700000" algn="tl">
                    <a:srgbClr val="000000">
                      <a:alpha val="43137"/>
                    </a:srgbClr>
                  </a:outerShdw>
                </a:effectLst>
              </a:rPr>
              <a:t>What type of religion is needed?</a:t>
            </a:r>
          </a:p>
          <a:p>
            <a:pPr marL="0" indent="0"/>
            <a:endParaRPr lang="en-US" sz="1200" b="1" dirty="0">
              <a:effectLst>
                <a:outerShdw blurRad="38100" dist="38100" dir="2700000" algn="tl">
                  <a:srgbClr val="000000">
                    <a:alpha val="43137"/>
                  </a:srgbClr>
                </a:outerShdw>
              </a:effectLst>
            </a:endParaRPr>
          </a:p>
          <a:p>
            <a:pPr marL="0" indent="0">
              <a:buFont typeface="Arial" pitchFamily="34" charset="0"/>
              <a:buChar char="•"/>
            </a:pPr>
            <a:r>
              <a:rPr lang="en-US" sz="1200" b="1" dirty="0">
                <a:effectLst>
                  <a:outerShdw blurRad="38100" dist="38100" dir="2700000" algn="tl">
                    <a:srgbClr val="000000">
                      <a:alpha val="43137"/>
                    </a:srgbClr>
                  </a:outerShdw>
                </a:effectLst>
              </a:rPr>
              <a:t> Religion is questioned, its values, its practical utility, become the target of “rebellious” fire from that child who during his entire life was docile and submissive.</a:t>
            </a:r>
          </a:p>
          <a:p>
            <a:pPr marL="0" indent="0">
              <a:buFont typeface="Arial" pitchFamily="34" charset="0"/>
              <a:buChar char="•"/>
            </a:pPr>
            <a:r>
              <a:rPr lang="en-US" sz="1200" b="1" dirty="0">
                <a:effectLst>
                  <a:outerShdw blurRad="38100" dist="38100" dir="2700000" algn="tl">
                    <a:srgbClr val="000000">
                      <a:alpha val="43137"/>
                    </a:srgbClr>
                  </a:outerShdw>
                </a:effectLst>
              </a:rPr>
              <a:t> However for the teenager, religion is dogma, philosophy, ideology, abstract concepts for which they are not very interested. What the teen truly wants is to know if this IS USEFUL for something. And the only manner of knowing this is analyzing the religious life of the individuals who he knows.</a:t>
            </a:r>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11</a:t>
            </a:fld>
            <a:endParaRPr lang="en-US"/>
          </a:p>
        </p:txBody>
      </p:sp>
    </p:spTree>
    <p:extLst>
      <p:ext uri="{BB962C8B-B14F-4D97-AF65-F5344CB8AC3E}">
        <p14:creationId xmlns:p14="http://schemas.microsoft.com/office/powerpoint/2010/main" val="46255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Religion,</a:t>
            </a:r>
            <a:r>
              <a:rPr lang="en-US" b="1" baseline="0" dirty="0"/>
              <a:t> Identify and Independence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One of the most important</a:t>
            </a:r>
            <a:r>
              <a:rPr lang="en-US" b="1" baseline="0" dirty="0"/>
              <a:t> tasks of adolescence is obtaining independence, emotional as well as economic. This implies reaching a sense of identity. One key question for the teen is: “Who am I?...”</a:t>
            </a:r>
            <a:endParaRPr lang="en-US" b="1" dirty="0"/>
          </a:p>
          <a:p>
            <a:endParaRPr lang="en-US" sz="1200" b="1" u="none" dirty="0"/>
          </a:p>
          <a:p>
            <a:pPr lvl="0">
              <a:buFont typeface="Arial" pitchFamily="34" charset="0"/>
              <a:buChar char="•"/>
            </a:pPr>
            <a:r>
              <a:rPr lang="en-US" sz="1200" b="1" dirty="0">
                <a:latin typeface="Arial Rounded MT Bold" pitchFamily="34" charset="0"/>
              </a:rPr>
              <a:t>When the young teen establishes differences between himself and his parents, he can reach the point of not accepting some values and customs adopted by them, as a means of seeing himself as a person with his own identity.</a:t>
            </a:r>
          </a:p>
          <a:p>
            <a:endParaRPr lang="en-US" sz="1400" b="1" dirty="0">
              <a:latin typeface="Arial Rounded MT Bold" pitchFamily="34" charset="0"/>
            </a:endParaRPr>
          </a:p>
          <a:p>
            <a:endParaRPr lang="en-US" b="1" u="none"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12</a:t>
            </a:fld>
            <a:endParaRPr lang="en-US"/>
          </a:p>
        </p:txBody>
      </p:sp>
    </p:spTree>
    <p:extLst>
      <p:ext uri="{BB962C8B-B14F-4D97-AF65-F5344CB8AC3E}">
        <p14:creationId xmlns:p14="http://schemas.microsoft.com/office/powerpoint/2010/main" val="6376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Rounded MT Bold" pitchFamily="34" charset="0"/>
              </a:rPr>
              <a:t>“The rebellion or challenge of the teen is related to his uneasiness regarding his identity. In his declaration of independence, he rejects the concepts and teaching of his initial phase”.</a:t>
            </a:r>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13</a:t>
            </a:fld>
            <a:endParaRPr lang="en-US"/>
          </a:p>
        </p:txBody>
      </p:sp>
    </p:spTree>
    <p:extLst>
      <p:ext uri="{BB962C8B-B14F-4D97-AF65-F5344CB8AC3E}">
        <p14:creationId xmlns:p14="http://schemas.microsoft.com/office/powerpoint/2010/main" val="218275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Rounded MT Bold" pitchFamily="34" charset="0"/>
              </a:rPr>
              <a:t>If parents or other authority figures understand the necessity and the nature o f the process of emancipation, they can really help with intelligent and understanding guidance. But if they fight against the process, trying to impose their value system on the teen, not allowing him to obtain a separate identity, the result can be: </a:t>
            </a:r>
            <a:r>
              <a:rPr lang="en-US" b="1" u="sng" dirty="0">
                <a:latin typeface="Arial Rounded MT Bold" pitchFamily="34" charset="0"/>
              </a:rPr>
              <a:t>Rejection of religion.</a:t>
            </a:r>
          </a:p>
          <a:p>
            <a:endParaRPr lang="en-US" b="1" dirty="0"/>
          </a:p>
          <a:p>
            <a:endParaRPr lang="en-US" dirty="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14</a:t>
            </a:fld>
            <a:endParaRPr lang="en-US"/>
          </a:p>
        </p:txBody>
      </p:sp>
    </p:spTree>
    <p:extLst>
      <p:ext uri="{BB962C8B-B14F-4D97-AF65-F5344CB8AC3E}">
        <p14:creationId xmlns:p14="http://schemas.microsoft.com/office/powerpoint/2010/main" val="162080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Are Teens Really Rejecting Religion?</a:t>
            </a:r>
          </a:p>
          <a:p>
            <a:pPr lvl="0"/>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buFont typeface="Arial" pitchFamily="34" charset="0"/>
              <a:buChar char="•"/>
            </a:pPr>
            <a:r>
              <a:rPr lang="en-US" b="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Teens are not directly against religion, but against the authority which sustains religion. </a:t>
            </a:r>
          </a:p>
          <a:p>
            <a:pPr lvl="0">
              <a:buFont typeface="Arial" pitchFamily="34" charset="0"/>
              <a:buChar char="•"/>
            </a:pPr>
            <a:r>
              <a:rPr lang="en-US" b="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Such rebellion is the personal method of the young person to free himself from the restrictions that hinder him from obtaining a separate personality. </a:t>
            </a:r>
          </a:p>
          <a:p>
            <a:pPr lvl="0">
              <a:buFont typeface="Arial" pitchFamily="34" charset="0"/>
              <a:buChar char="•"/>
            </a:pPr>
            <a:r>
              <a:rPr lang="en-US" b="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Therefore, the more rigid and authoritarian that the form of applying religious authority be, especially when it is combined with severity and impatience, </a:t>
            </a:r>
            <a:r>
              <a:rPr lang="en-US" b="0"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more the teen will reject religion</a:t>
            </a:r>
            <a:r>
              <a:rPr lang="en-US" b="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lvl="0"/>
            <a:endParaRPr lang="en-US" b="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b="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Then the distancing of the adolescent youth from religion can be attributed in a large part to the quality of the interpersonal relationships between adolescents and their parents and teachers, especially in the dimension that these relationships have to do with religious values.</a:t>
            </a:r>
          </a:p>
          <a:p>
            <a:r>
              <a:rPr lang="en-US" b="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‘Not by might nor by power, but by my Spirit,” says the LORD Almighty.” (Zechariah 4:6, NIV)</a:t>
            </a:r>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15</a:t>
            </a:fld>
            <a:endParaRPr lang="en-US"/>
          </a:p>
        </p:txBody>
      </p:sp>
    </p:spTree>
    <p:extLst>
      <p:ext uri="{BB962C8B-B14F-4D97-AF65-F5344CB8AC3E}">
        <p14:creationId xmlns:p14="http://schemas.microsoft.com/office/powerpoint/2010/main" val="410758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outerShdw blurRad="38100" dist="38100" dir="2700000" algn="tl">
                    <a:srgbClr val="000000">
                      <a:alpha val="43137"/>
                    </a:srgbClr>
                  </a:outerShdw>
                </a:effectLst>
              </a:rPr>
              <a:t>The National Study of Youth  and Religion </a:t>
            </a:r>
          </a:p>
          <a:p>
            <a:endParaRPr lang="en-US" sz="1200" b="1" dirty="0">
              <a:effectLst>
                <a:outerShdw blurRad="38100" dist="38100" dir="2700000" algn="tl">
                  <a:srgbClr val="000000">
                    <a:alpha val="43137"/>
                  </a:srgbClr>
                </a:outerShdw>
              </a:effectLst>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effectLst>
                  <a:outerShdw blurRad="38100" dist="38100" dir="2700000" algn="tl">
                    <a:srgbClr val="000000">
                      <a:alpha val="43137"/>
                    </a:srgbClr>
                  </a:outerShdw>
                </a:effectLst>
                <a:latin typeface="Arial Black" pitchFamily="34" charset="0"/>
              </a:rPr>
              <a:t>Religious Participation</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effectLst>
                  <a:outerShdw blurRad="38100" dist="38100" dir="2700000" algn="tl">
                    <a:srgbClr val="000000">
                      <a:alpha val="43137"/>
                    </a:srgbClr>
                  </a:outerShdw>
                </a:effectLst>
              </a:rPr>
              <a:t>Teens are relatively actively in religious organizations and activities.</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effectLst>
                  <a:outerShdw blurRad="38100" dist="38100" dir="2700000" algn="tl">
                    <a:srgbClr val="000000">
                      <a:alpha val="43137"/>
                    </a:srgbClr>
                  </a:outerShdw>
                </a:effectLst>
              </a:rPr>
              <a:t>Teens attend Sunday school, church, or youth groups, pray and study the Bible.</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	Teenagers are relatively active in religious organizations and activities, both within and beyond their churches. About one-half of all teens surveyed attend church weekly, with their parents and</a:t>
            </a:r>
            <a:r>
              <a:rPr lang="en-US" baseline="0" dirty="0"/>
              <a:t> </a:t>
            </a:r>
            <a:r>
              <a:rPr lang="en-US" dirty="0"/>
              <a:t>peers, participate in Sunday school or in a religious youth group, pray and attend a religious summer camp or retreat, though less than one-third read the Bible each week. This also means, however, that substantial numbers of teens are not actively participating in their religious traditions. </a:t>
            </a:r>
            <a:br>
              <a:rPr lang="en-US" dirty="0"/>
            </a:br>
            <a:endParaRPr lang="en-US" b="0" dirty="0"/>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16</a:t>
            </a:fld>
            <a:endParaRPr lang="en-US"/>
          </a:p>
        </p:txBody>
      </p:sp>
    </p:spTree>
    <p:extLst>
      <p:ext uri="{BB962C8B-B14F-4D97-AF65-F5344CB8AC3E}">
        <p14:creationId xmlns:p14="http://schemas.microsoft.com/office/powerpoint/2010/main" val="1776083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outerShdw blurRad="38100" dist="38100" dir="2700000" algn="tl">
                    <a:srgbClr val="000000">
                      <a:alpha val="43137"/>
                    </a:srgbClr>
                  </a:outerShdw>
                </a:effectLst>
              </a:rPr>
              <a:t>The National Study of Youth  and Religion </a:t>
            </a:r>
          </a:p>
          <a:p>
            <a:endParaRPr lang="en-US" sz="1200" b="1" dirty="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alpha val="43137"/>
                    </a:srgbClr>
                  </a:outerShdw>
                </a:effectLst>
                <a:latin typeface="Arial Black" pitchFamily="34" charset="0"/>
              </a:rPr>
              <a:t>2. Theological Beliefs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effectLst>
                  <a:outerShdw blurRad="38100" dist="38100" dir="2700000" algn="tl">
                    <a:srgbClr val="000000">
                      <a:alpha val="43137"/>
                    </a:srgbClr>
                  </a:outerShdw>
                </a:effectLst>
                <a:latin typeface="Arial Black" pitchFamily="34" charset="0"/>
              </a:rPr>
              <a:t> </a:t>
            </a:r>
            <a:r>
              <a:rPr lang="en-US" sz="1200" b="0" dirty="0">
                <a:effectLst>
                  <a:outerShdw blurRad="38100" dist="38100" dir="2700000" algn="tl">
                    <a:srgbClr val="000000">
                      <a:alpha val="43137"/>
                    </a:srgbClr>
                  </a:outerShdw>
                </a:effectLst>
              </a:rPr>
              <a:t>Teens are likely to hold many traditional Christian religious beliefs.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effectLst>
                  <a:outerShdw blurRad="38100" dist="38100" dir="2700000" algn="tl">
                    <a:srgbClr val="000000">
                      <a:alpha val="43137"/>
                    </a:srgbClr>
                  </a:outerShdw>
                </a:effectLst>
              </a:rPr>
              <a:t> </a:t>
            </a:r>
            <a:r>
              <a:rPr lang="en-US" sz="1200" b="0" dirty="0">
                <a:effectLst>
                  <a:outerShdw blurRad="38100" dist="38100" dir="2700000" algn="tl">
                    <a:srgbClr val="000000">
                      <a:alpha val="43137"/>
                    </a:srgbClr>
                  </a:outerShdw>
                </a:effectLst>
              </a:rPr>
              <a:t>Majority of teens believe in God, afterlife, angels, miracles, demons, judgment.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Teens also view God as a personal being involved in the lives of people today. Sizable numbers of Protestant teens, on the other hand, do not hold these traditional values sacred. </a:t>
            </a:r>
            <a:br>
              <a:rPr lang="en-US" dirty="0"/>
            </a:br>
            <a:endParaRPr lang="en-US" sz="12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17</a:t>
            </a:fld>
            <a:endParaRPr lang="en-US"/>
          </a:p>
        </p:txBody>
      </p:sp>
    </p:spTree>
    <p:extLst>
      <p:ext uri="{BB962C8B-B14F-4D97-AF65-F5344CB8AC3E}">
        <p14:creationId xmlns:p14="http://schemas.microsoft.com/office/powerpoint/2010/main" val="2180465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outerShdw blurRad="38100" dist="38100" dir="2700000" algn="tl">
                    <a:srgbClr val="000000">
                      <a:alpha val="43137"/>
                    </a:srgbClr>
                  </a:outerShdw>
                </a:effectLst>
              </a:rPr>
              <a:t>The National Study of Youth  and Religion </a:t>
            </a:r>
          </a:p>
          <a:p>
            <a:endParaRPr lang="en-US" sz="1200" b="1" dirty="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alpha val="43137"/>
                    </a:srgbClr>
                  </a:outerShdw>
                </a:effectLst>
                <a:latin typeface="Arial Black" pitchFamily="34" charset="0"/>
              </a:rPr>
              <a:t>3. Christian Religions Beliefs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effectLst>
                  <a:outerShdw blurRad="38100" dist="38100" dir="2700000" algn="tl">
                    <a:srgbClr val="000000">
                      <a:alpha val="43137"/>
                    </a:srgbClr>
                  </a:outerShdw>
                </a:effectLst>
              </a:rPr>
              <a:t> Teens from conservative denominations more likely than mainline teens to hold these religious beliefs.</a:t>
            </a:r>
          </a:p>
          <a:p>
            <a:endParaRPr lang="en-US" sz="1200" b="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18</a:t>
            </a:fld>
            <a:endParaRPr lang="en-US"/>
          </a:p>
        </p:txBody>
      </p:sp>
    </p:spTree>
    <p:extLst>
      <p:ext uri="{BB962C8B-B14F-4D97-AF65-F5344CB8AC3E}">
        <p14:creationId xmlns:p14="http://schemas.microsoft.com/office/powerpoint/2010/main" val="13692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outerShdw blurRad="38100" dist="38100" dir="2700000" algn="tl">
                    <a:srgbClr val="000000">
                      <a:alpha val="43137"/>
                    </a:srgbClr>
                  </a:outerShdw>
                </a:effectLst>
              </a:rPr>
              <a:t>The National Study of Youth  and Religion </a:t>
            </a:r>
          </a:p>
          <a:p>
            <a:endParaRPr lang="en-US" sz="1200" b="1" dirty="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alpha val="43137"/>
                    </a:srgbClr>
                  </a:outerShdw>
                </a:effectLst>
                <a:latin typeface="Arial Black" pitchFamily="34" charset="0"/>
              </a:rPr>
              <a:t>4. Importance of Faith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effectLst>
                  <a:outerShdw blurRad="38100" dist="38100" dir="2700000" algn="tl">
                    <a:srgbClr val="000000">
                      <a:alpha val="43137"/>
                    </a:srgbClr>
                  </a:outerShdw>
                </a:effectLst>
                <a:latin typeface="Arial Black" pitchFamily="34" charset="0"/>
              </a:rPr>
              <a:t> </a:t>
            </a:r>
            <a:r>
              <a:rPr lang="en-US" sz="1200" b="0" dirty="0">
                <a:effectLst>
                  <a:outerShdw blurRad="38100" dist="38100" dir="2700000" algn="tl">
                    <a:srgbClr val="000000">
                      <a:alpha val="43137"/>
                    </a:srgbClr>
                  </a:outerShdw>
                </a:effectLst>
              </a:rPr>
              <a:t>Majority of teens report that their religious faith is very important in their lives.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effectLst>
                  <a:outerShdw blurRad="38100" dist="38100" dir="2700000" algn="tl">
                    <a:srgbClr val="000000">
                      <a:alpha val="43137"/>
                    </a:srgbClr>
                  </a:outerShdw>
                </a:effectLst>
              </a:rPr>
              <a:t> Most of them have shared their faith with someone not of their faith &amp; have had great worship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outerShdw blurRad="38100" dist="38100" dir="2700000" algn="tl">
                  <a:srgbClr val="000000">
                    <a:alpha val="43137"/>
                  </a:srgbClr>
                </a:outerShdw>
              </a:effectLst>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Most of them also say that their families talk about religion together and the importance of sharing their faith.  A large minority of all teenagers, and in the case of some denominations a majority of teenagers, do not report that religious faith is very important in their lives. </a:t>
            </a:r>
            <a:br>
              <a:rPr lang="en-US" dirty="0"/>
            </a:br>
            <a:endParaRPr lang="en-US" sz="1200" b="0" dirty="0">
              <a:effectLst>
                <a:outerShdw blurRad="38100" dist="38100" dir="2700000" algn="tl">
                  <a:srgbClr val="000000">
                    <a:alpha val="43137"/>
                  </a:srgbClr>
                </a:outerShdw>
              </a:effectLst>
              <a:latin typeface="Arial Black" pitchFamily="34" charset="0"/>
            </a:endParaRPr>
          </a:p>
          <a:p>
            <a:endParaRPr lang="en-US" sz="12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19</a:t>
            </a:fld>
            <a:endParaRPr lang="en-US"/>
          </a:p>
        </p:txBody>
      </p:sp>
    </p:spTree>
    <p:extLst>
      <p:ext uri="{BB962C8B-B14F-4D97-AF65-F5344CB8AC3E}">
        <p14:creationId xmlns:p14="http://schemas.microsoft.com/office/powerpoint/2010/main" val="384207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Why Do We Need to Understand Teens? (</a:t>
            </a:r>
            <a:r>
              <a:rPr lang="en-US" sz="1200" b="1" dirty="0" err="1"/>
              <a:t>Barna</a:t>
            </a:r>
            <a:r>
              <a:rPr lang="en-US" sz="1200" b="1" dirty="0"/>
              <a:t>)</a:t>
            </a:r>
          </a:p>
          <a:p>
            <a:endParaRPr lang="en-US" sz="1200" b="1" dirty="0"/>
          </a:p>
          <a:p>
            <a:r>
              <a:rPr lang="en-US" sz="1200" b="0" dirty="0"/>
              <a:t>According to George </a:t>
            </a:r>
            <a:r>
              <a:rPr lang="en-US" sz="1200" b="0" dirty="0" err="1"/>
              <a:t>Barna</a:t>
            </a:r>
            <a:r>
              <a:rPr lang="en-US" sz="1200" b="0" dirty="0"/>
              <a:t>, studying teens is a task undertaken</a:t>
            </a:r>
            <a:r>
              <a:rPr lang="en-US" sz="1200" b="0" baseline="0" dirty="0"/>
              <a:t> by few individuals.  For the most part, parents hope to survive the teenaged years of their kids so they will feel they have earned retirement; teachers expect icon status for managing young adults; and church youth workers see such a ministry as a means of retaining a “in touch” image among their peers and elders.  </a:t>
            </a:r>
          </a:p>
          <a:p>
            <a:r>
              <a:rPr lang="en-US" sz="1200" b="0" baseline="0" dirty="0"/>
              <a:t>But teenagers do matter to us.  There are at least 4 significant reasons whey every adult should take the time and make the effort to understand the teenaged bastion that populates our country.  </a:t>
            </a:r>
          </a:p>
          <a:p>
            <a:endParaRPr lang="en-US" sz="1200" b="0" dirty="0"/>
          </a:p>
          <a:p>
            <a:pPr>
              <a:buFont typeface="Arial" pitchFamily="34" charset="0"/>
              <a:buChar char="•"/>
            </a:pPr>
            <a:r>
              <a:rPr lang="en-US" b="0" dirty="0">
                <a:effectLst>
                  <a:outerShdw blurRad="38100" dist="38100" dir="2700000" algn="tl">
                    <a:srgbClr val="000000">
                      <a:alpha val="43137"/>
                    </a:srgbClr>
                  </a:outerShdw>
                </a:effectLst>
              </a:rPr>
              <a:t> Teens largely define the values and leisure endeavors of the nation.</a:t>
            </a:r>
          </a:p>
          <a:p>
            <a:pPr>
              <a:buFont typeface="Arial" pitchFamily="34" charset="0"/>
              <a:buChar char="•"/>
            </a:pPr>
            <a:r>
              <a:rPr lang="en-US" b="0" dirty="0">
                <a:effectLst>
                  <a:outerShdw blurRad="38100" dist="38100" dir="2700000" algn="tl">
                    <a:srgbClr val="000000">
                      <a:alpha val="43137"/>
                    </a:srgbClr>
                  </a:outerShdw>
                </a:effectLst>
              </a:rPr>
              <a:t> The economy is substantially shaped by their choices as consumers and their work habits in the work force.</a:t>
            </a:r>
          </a:p>
          <a:p>
            <a:pPr>
              <a:buFont typeface="Arial" pitchFamily="34" charset="0"/>
              <a:buChar char="•"/>
            </a:pPr>
            <a:r>
              <a:rPr lang="en-US" b="0" dirty="0">
                <a:effectLst>
                  <a:outerShdw blurRad="38100" dist="38100" dir="2700000" algn="tl">
                    <a:srgbClr val="000000">
                      <a:alpha val="43137"/>
                    </a:srgbClr>
                  </a:outerShdw>
                </a:effectLst>
              </a:rPr>
              <a:t> The nature of the family depends on how teens prioritize family and approach parenting</a:t>
            </a:r>
          </a:p>
          <a:p>
            <a:pPr>
              <a:buFont typeface="Arial" pitchFamily="34" charset="0"/>
              <a:buChar char="•"/>
            </a:pPr>
            <a:r>
              <a:rPr lang="en-US" b="0" dirty="0">
                <a:effectLst>
                  <a:outerShdw blurRad="38100" dist="38100" dir="2700000" algn="tl">
                    <a:srgbClr val="000000">
                      <a:alpha val="43137"/>
                    </a:srgbClr>
                  </a:outerShdw>
                </a:effectLst>
              </a:rPr>
              <a:t> The future of the Church will be determined by their faith commitments.</a:t>
            </a:r>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a:t>
            </a:fld>
            <a:endParaRPr lang="en-US"/>
          </a:p>
        </p:txBody>
      </p:sp>
    </p:spTree>
    <p:extLst>
      <p:ext uri="{BB962C8B-B14F-4D97-AF65-F5344CB8AC3E}">
        <p14:creationId xmlns:p14="http://schemas.microsoft.com/office/powerpoint/2010/main" val="97000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outerShdw blurRad="38100" dist="38100" dir="2700000" algn="tl">
                    <a:srgbClr val="000000">
                      <a:alpha val="43137"/>
                    </a:srgbClr>
                  </a:outerShdw>
                </a:effectLst>
              </a:rPr>
              <a:t>The National Study of Youth  and Religion </a:t>
            </a:r>
          </a:p>
          <a:p>
            <a:endParaRPr lang="en-US" sz="1200" b="1" dirty="0">
              <a:effectLst>
                <a:outerShdw blurRad="38100" dist="38100" dir="2700000" algn="tl">
                  <a:srgbClr val="000000">
                    <a:alpha val="43137"/>
                  </a:srgbClr>
                </a:outerShdw>
              </a:effectLst>
              <a:latin typeface="Arial Black" pitchFamily="34" charset="0"/>
            </a:endParaRPr>
          </a:p>
          <a:p>
            <a:r>
              <a:rPr lang="en-US" sz="1200" b="1" dirty="0">
                <a:effectLst>
                  <a:outerShdw blurRad="38100" dist="38100" dir="2700000" algn="tl">
                    <a:srgbClr val="000000">
                      <a:alpha val="43137"/>
                    </a:srgbClr>
                  </a:outerShdw>
                </a:effectLst>
                <a:latin typeface="Arial Black" pitchFamily="34" charset="0"/>
              </a:rPr>
              <a:t>5. Evaluation of Churches</a:t>
            </a:r>
          </a:p>
          <a:p>
            <a:pPr>
              <a:buFont typeface="Arial" pitchFamily="34" charset="0"/>
              <a:buChar char="•"/>
            </a:pPr>
            <a:r>
              <a:rPr lang="en-US" sz="1200" b="1" baseline="0" dirty="0">
                <a:effectLst>
                  <a:outerShdw blurRad="38100" dist="38100" dir="2700000" algn="tl">
                    <a:srgbClr val="000000">
                      <a:alpha val="43137"/>
                    </a:srgbClr>
                  </a:outerShdw>
                </a:effectLst>
                <a:latin typeface="Arial Black" pitchFamily="34" charset="0"/>
              </a:rPr>
              <a:t> </a:t>
            </a:r>
            <a:r>
              <a:rPr lang="en-US" sz="1200" b="0" dirty="0">
                <a:effectLst>
                  <a:outerShdw blurRad="38100" dist="38100" dir="2700000" algn="tl">
                    <a:srgbClr val="000000">
                      <a:alpha val="43137"/>
                    </a:srgbClr>
                  </a:outerShdw>
                </a:effectLst>
              </a:rPr>
              <a:t>Majority of teens express relatively positive views of their churches and fellow church members.</a:t>
            </a:r>
          </a:p>
          <a:p>
            <a:pPr>
              <a:buFont typeface="Arial" pitchFamily="34" charset="0"/>
              <a:buChar char="•"/>
            </a:pPr>
            <a:r>
              <a:rPr lang="en-US" sz="1200" b="0" baseline="0" dirty="0">
                <a:effectLst>
                  <a:outerShdw blurRad="38100" dist="38100" dir="2700000" algn="tl">
                    <a:srgbClr val="000000">
                      <a:alpha val="43137"/>
                    </a:srgbClr>
                  </a:outerShdw>
                </a:effectLst>
              </a:rPr>
              <a:t> </a:t>
            </a:r>
            <a:r>
              <a:rPr lang="en-US" sz="1200" b="0" dirty="0">
                <a:effectLst>
                  <a:outerShdw blurRad="38100" dist="38100" dir="2700000" algn="tl">
                    <a:srgbClr val="000000">
                      <a:alpha val="43137"/>
                    </a:srgbClr>
                  </a:outerShdw>
                </a:effectLst>
              </a:rPr>
              <a:t>They would continue going to church if given the choice &amp; that their church is warm &amp; welcoming.</a:t>
            </a:r>
          </a:p>
          <a:p>
            <a:pPr>
              <a:buFont typeface="Arial" pitchFamily="34" charset="0"/>
              <a:buChar char="•"/>
            </a:pPr>
            <a:endParaRPr lang="en-US" sz="1200" b="0" dirty="0">
              <a:effectLst>
                <a:outerShdw blurRad="38100" dist="38100" dir="2700000" algn="tl">
                  <a:srgbClr val="000000">
                    <a:alpha val="43137"/>
                  </a:srgbClr>
                </a:outerShdw>
              </a:effectLst>
            </a:endParaRPr>
          </a:p>
          <a:p>
            <a:pPr>
              <a:buFont typeface="Arial" pitchFamily="34" charset="0"/>
              <a:buNone/>
            </a:pPr>
            <a:br>
              <a:rPr lang="en-US" sz="1050" dirty="0"/>
            </a:br>
            <a:br>
              <a:rPr lang="en-US" sz="1050" dirty="0"/>
            </a:br>
            <a:r>
              <a:rPr lang="en-US" sz="1050" dirty="0"/>
              <a:t> </a:t>
            </a:r>
            <a:endParaRPr lang="en-US" sz="1050" b="0" dirty="0">
              <a:effectLst>
                <a:outerShdw blurRad="38100" dist="38100" dir="2700000" algn="tl">
                  <a:srgbClr val="000000">
                    <a:alpha val="43137"/>
                  </a:srgbClr>
                </a:outerShdw>
              </a:effectLst>
            </a:endParaRPr>
          </a:p>
          <a:p>
            <a:endParaRPr lang="en-US" sz="1200" b="0" dirty="0">
              <a:effectLst>
                <a:outerShdw blurRad="38100" dist="38100" dir="2700000" algn="tl">
                  <a:srgbClr val="000000">
                    <a:alpha val="43137"/>
                  </a:srgbClr>
                </a:outerShdw>
              </a:effectLst>
              <a:latin typeface="Arial Black" pitchFamily="34" charset="0"/>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20</a:t>
            </a:fld>
            <a:endParaRPr lang="en-US"/>
          </a:p>
        </p:txBody>
      </p:sp>
    </p:spTree>
    <p:extLst>
      <p:ext uri="{BB962C8B-B14F-4D97-AF65-F5344CB8AC3E}">
        <p14:creationId xmlns:p14="http://schemas.microsoft.com/office/powerpoint/2010/main" val="2226629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outerShdw blurRad="38100" dist="38100" dir="2700000" algn="tl">
                    <a:srgbClr val="000000">
                      <a:alpha val="43137"/>
                    </a:srgbClr>
                  </a:outerShdw>
                </a:effectLst>
              </a:rPr>
              <a:t>George </a:t>
            </a:r>
            <a:r>
              <a:rPr lang="en-US" sz="1200" b="1" dirty="0" err="1">
                <a:effectLst>
                  <a:outerShdw blurRad="38100" dist="38100" dir="2700000" algn="tl">
                    <a:srgbClr val="000000">
                      <a:alpha val="43137"/>
                    </a:srgbClr>
                  </a:outerShdw>
                </a:effectLst>
              </a:rPr>
              <a:t>Barna’s</a:t>
            </a:r>
            <a:r>
              <a:rPr lang="en-US" sz="1200" b="1" dirty="0">
                <a:effectLst>
                  <a:outerShdw blurRad="38100" dist="38100" dir="2700000" algn="tl">
                    <a:srgbClr val="000000">
                      <a:alpha val="43137"/>
                    </a:srgbClr>
                  </a:outerShdw>
                </a:effectLst>
              </a:rPr>
              <a:t> Research</a:t>
            </a:r>
          </a:p>
          <a:p>
            <a:endParaRPr lang="en-US" sz="1200" b="1" dirty="0">
              <a:effectLst>
                <a:outerShdw blurRad="38100" dist="38100" dir="2700000" algn="tl">
                  <a:srgbClr val="000000">
                    <a:alpha val="43137"/>
                  </a:srgbClr>
                </a:outerShdw>
              </a:effectLst>
            </a:endParaRPr>
          </a:p>
          <a:p>
            <a:r>
              <a:rPr lang="en-US" sz="1200" b="1" dirty="0">
                <a:effectLst>
                  <a:outerShdw blurRad="38100" dist="38100" dir="2700000" algn="tl">
                    <a:srgbClr val="000000">
                      <a:alpha val="43137"/>
                    </a:srgbClr>
                  </a:outerShdw>
                </a:effectLst>
              </a:rPr>
              <a:t>COMMITMENT TO CHRISTIANITY</a:t>
            </a:r>
          </a:p>
          <a:p>
            <a:r>
              <a:rPr lang="en-US" sz="1200" b="0" dirty="0">
                <a:effectLst>
                  <a:outerShdw blurRad="38100" dist="38100" dir="2700000" algn="tl">
                    <a:srgbClr val="000000">
                      <a:alpha val="43137"/>
                    </a:srgbClr>
                  </a:outerShdw>
                </a:effectLst>
              </a:rPr>
              <a:t>			</a:t>
            </a:r>
            <a:r>
              <a:rPr lang="en-US" sz="1200" b="1" u="sng" dirty="0">
                <a:effectLst/>
              </a:rPr>
              <a:t>1997</a:t>
            </a:r>
            <a:r>
              <a:rPr lang="en-US" sz="1200" b="1" u="none" dirty="0">
                <a:effectLst/>
              </a:rPr>
              <a:t>	</a:t>
            </a:r>
            <a:r>
              <a:rPr lang="en-US" sz="1200" b="1" u="sng" dirty="0">
                <a:effectLst/>
              </a:rPr>
              <a:t>1998</a:t>
            </a:r>
            <a:r>
              <a:rPr lang="en-US" sz="1200" b="1" u="none" dirty="0">
                <a:effectLst/>
              </a:rPr>
              <a:t>	</a:t>
            </a:r>
            <a:r>
              <a:rPr lang="en-US" sz="1200" b="1" u="sng" dirty="0">
                <a:effectLst/>
              </a:rPr>
              <a:t>1999</a:t>
            </a:r>
            <a:r>
              <a:rPr lang="en-US" sz="1200" b="1" u="none" dirty="0">
                <a:effectLst/>
              </a:rPr>
              <a:t>	</a:t>
            </a:r>
            <a:r>
              <a:rPr lang="en-US" sz="1200" b="1" u="sng" dirty="0">
                <a:effectLst/>
              </a:rPr>
              <a:t>2000</a:t>
            </a:r>
            <a:endParaRPr lang="en-US" sz="1200" b="0" dirty="0">
              <a:effectLst>
                <a:outerShdw blurRad="38100" dist="38100" dir="2700000" algn="tl">
                  <a:srgbClr val="000000">
                    <a:alpha val="43137"/>
                  </a:srgbClr>
                </a:outerShdw>
              </a:effectLst>
            </a:endParaRPr>
          </a:p>
          <a:p>
            <a:r>
              <a:rPr lang="en-US" sz="1200" b="0" dirty="0">
                <a:effectLst>
                  <a:outerShdw blurRad="38100" dist="38100" dir="2700000" algn="tl">
                    <a:srgbClr val="000000">
                      <a:alpha val="43137"/>
                    </a:srgbClr>
                  </a:outerShdw>
                </a:effectLst>
              </a:rPr>
              <a:t>Absolutely</a:t>
            </a:r>
            <a:r>
              <a:rPr lang="en-US" sz="1200" b="0" baseline="0" dirty="0">
                <a:effectLst>
                  <a:outerShdw blurRad="38100" dist="38100" dir="2700000" algn="tl">
                    <a:srgbClr val="000000">
                      <a:alpha val="43137"/>
                    </a:srgbClr>
                  </a:outerShdw>
                </a:effectLst>
              </a:rPr>
              <a:t> committed to it		 29%	  27%	  26%	 31%</a:t>
            </a:r>
          </a:p>
          <a:p>
            <a:r>
              <a:rPr lang="en-US" sz="1200" b="0" baseline="0" dirty="0">
                <a:effectLst>
                  <a:outerShdw blurRad="38100" dist="38100" dir="2700000" algn="tl">
                    <a:srgbClr val="000000">
                      <a:alpha val="43137"/>
                    </a:srgbClr>
                  </a:outerShdw>
                </a:effectLst>
              </a:rPr>
              <a:t>Moderately committed to it		 47	  53	  57	 49</a:t>
            </a:r>
          </a:p>
          <a:p>
            <a:r>
              <a:rPr lang="en-US" sz="1200" b="0" dirty="0">
                <a:effectLst/>
              </a:rPr>
              <a:t>Not too committed</a:t>
            </a:r>
            <a:r>
              <a:rPr lang="en-US" sz="1200" b="0" baseline="0" dirty="0">
                <a:effectLst/>
              </a:rPr>
              <a:t> to it		 18	  16	  14	 14</a:t>
            </a:r>
          </a:p>
          <a:p>
            <a:r>
              <a:rPr lang="en-US" sz="1200" b="0" baseline="0" dirty="0">
                <a:effectLst/>
              </a:rPr>
              <a:t>Not at all committed to it		   7	    5   	    3	   5</a:t>
            </a:r>
          </a:p>
          <a:p>
            <a:endParaRPr lang="en-US" sz="1200" b="0" baseline="0" dirty="0">
              <a:effectLst/>
            </a:endParaRPr>
          </a:p>
          <a:p>
            <a:r>
              <a:rPr lang="en-US" sz="1200" b="0" baseline="0" dirty="0">
                <a:effectLst/>
              </a:rPr>
              <a:t>Sample size			620	 605	 614	 605</a:t>
            </a:r>
            <a:endParaRPr lang="en-US" sz="1200" b="0" dirty="0">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21</a:t>
            </a:fld>
            <a:endParaRPr lang="en-US"/>
          </a:p>
        </p:txBody>
      </p:sp>
    </p:spTree>
    <p:extLst>
      <p:ext uri="{BB962C8B-B14F-4D97-AF65-F5344CB8AC3E}">
        <p14:creationId xmlns:p14="http://schemas.microsoft.com/office/powerpoint/2010/main" val="1398957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 Comparison</a:t>
            </a:r>
            <a:r>
              <a:rPr lang="en-US" b="1" baseline="0" dirty="0"/>
              <a:t> of the Beliefs of Born-Again Teens and Non-Born-Again Teens.</a:t>
            </a:r>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22</a:t>
            </a:fld>
            <a:endParaRPr lang="en-US"/>
          </a:p>
        </p:txBody>
      </p:sp>
    </p:spTree>
    <p:extLst>
      <p:ext uri="{BB962C8B-B14F-4D97-AF65-F5344CB8AC3E}">
        <p14:creationId xmlns:p14="http://schemas.microsoft.com/office/powerpoint/2010/main" val="4045189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effectLst>
                  <a:outerShdw blurRad="38100" dist="38100" dir="2700000" algn="tl">
                    <a:srgbClr val="000000">
                      <a:alpha val="43137"/>
                    </a:srgbClr>
                  </a:outerShdw>
                </a:effectLst>
                <a:latin typeface="Arial" pitchFamily="34" charset="0"/>
                <a:cs typeface="Arial" pitchFamily="34" charset="0"/>
              </a:rPr>
              <a:t>What Makes a Church Appealing?</a:t>
            </a:r>
          </a:p>
          <a:p>
            <a:endParaRPr lang="en-US" b="1" dirty="0">
              <a:effectLst>
                <a:outerShdw blurRad="38100" dist="38100" dir="2700000" algn="tl">
                  <a:srgbClr val="000000">
                    <a:alpha val="43137"/>
                  </a:srgbClr>
                </a:outerShdw>
              </a:effectLst>
              <a:latin typeface="Arial" pitchFamily="34" charset="0"/>
              <a:cs typeface="Arial"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bg1"/>
                </a:solidFill>
              </a:rPr>
              <a:t>People are friendly &amp; care about each other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tx1"/>
                </a:solidFill>
              </a:rPr>
              <a:t>A Community with genuine relationships, supportive &amp; family- oriented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bg1"/>
                </a:solidFill>
              </a:rPr>
              <a:t>High quality teaching &amp; preaching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tx1"/>
                </a:solidFill>
                <a:effectLst>
                  <a:outerShdw blurRad="38100" dist="38100" dir="2700000" algn="tl">
                    <a:srgbClr val="000000">
                      <a:alpha val="43137"/>
                    </a:srgbClr>
                  </a:outerShdw>
                </a:effectLst>
              </a:rPr>
              <a:t>Theological beliefs and doctrine of the church</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0000FF"/>
                </a:solidFill>
                <a:effectLst>
                  <a:outerShdw blurRad="38100" dist="38100" dir="2700000" algn="tl">
                    <a:srgbClr val="000000">
                      <a:alpha val="43137"/>
                    </a:srgbClr>
                  </a:outerShdw>
                </a:effectLst>
              </a:rPr>
              <a:t>Quality of programs and classes for children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chemeClr val="tx1"/>
                </a:solidFill>
                <a:effectLst>
                  <a:outerShdw blurRad="38100" dist="38100" dir="2700000" algn="tl">
                    <a:srgbClr val="000000">
                      <a:alpha val="43137"/>
                    </a:srgbClr>
                  </a:outerShdw>
                </a:effectLst>
              </a:rPr>
              <a:t>The church being involved in helping poor and disadvantaged people </a:t>
            </a:r>
            <a:endParaRPr lang="en-US" sz="1200" b="1" dirty="0">
              <a:solidFill>
                <a:schemeClr val="bg1"/>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chemeClr val="bg1"/>
              </a:solidFill>
            </a:endParaRPr>
          </a:p>
          <a:p>
            <a:endParaRPr lang="en-US" b="0" dirty="0">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24</a:t>
            </a:fld>
            <a:endParaRPr lang="en-US"/>
          </a:p>
        </p:txBody>
      </p:sp>
    </p:spTree>
    <p:extLst>
      <p:ext uri="{BB962C8B-B14F-4D97-AF65-F5344CB8AC3E}">
        <p14:creationId xmlns:p14="http://schemas.microsoft.com/office/powerpoint/2010/main" val="2880037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err="1">
                <a:effectLst>
                  <a:outerShdw blurRad="38100" dist="38100" dir="2700000" algn="tl">
                    <a:srgbClr val="000000">
                      <a:alpha val="43137"/>
                    </a:srgbClr>
                  </a:outerShdw>
                </a:effectLst>
              </a:rPr>
              <a:t>Barna’s</a:t>
            </a:r>
            <a:r>
              <a:rPr lang="en-US" b="1" dirty="0">
                <a:effectLst>
                  <a:outerShdw blurRad="38100" dist="38100" dir="2700000" algn="tl">
                    <a:srgbClr val="000000">
                      <a:alpha val="43137"/>
                    </a:srgbClr>
                  </a:outerShdw>
                </a:effectLst>
              </a:rPr>
              <a:t> Advice for Youth Leaders</a:t>
            </a:r>
          </a:p>
          <a:p>
            <a:endParaRPr lang="en-US" b="1" dirty="0">
              <a:effectLst>
                <a:outerShdw blurRad="38100" dist="38100" dir="2700000" algn="tl">
                  <a:srgbClr val="000000">
                    <a:alpha val="43137"/>
                  </a:srgbClr>
                </a:outerShdw>
              </a:effectLst>
            </a:endParaRPr>
          </a:p>
          <a:p>
            <a:pPr lvl="0">
              <a:buFont typeface="Arial" pitchFamily="34" charset="0"/>
              <a:buChar char="•"/>
            </a:pPr>
            <a:r>
              <a:rPr lang="en-US" b="0" dirty="0">
                <a:solidFill>
                  <a:srgbClr val="FFFF00"/>
                </a:solidFill>
                <a:effectLst>
                  <a:outerShdw blurRad="38100" dist="38100" dir="2700000" algn="tl">
                    <a:srgbClr val="000000">
                      <a:alpha val="43137"/>
                    </a:srgbClr>
                  </a:outerShdw>
                </a:effectLst>
              </a:rPr>
              <a:t> Understand the world of the teenager—the cultural context of the young person.  Read their magazines, watch their TV shows, talk to them.</a:t>
            </a:r>
            <a:r>
              <a:rPr lang="en-US" b="0" baseline="0" dirty="0">
                <a:solidFill>
                  <a:srgbClr val="FFFF00"/>
                </a:solidFill>
                <a:effectLst>
                  <a:outerShdw blurRad="38100" dist="38100" dir="2700000" algn="tl">
                    <a:srgbClr val="000000">
                      <a:alpha val="43137"/>
                    </a:srgbClr>
                  </a:outerShdw>
                </a:effectLst>
              </a:rPr>
              <a:t>  A youth leader must retaining a balance of biblical 	values and cultural sensitivity—with the dominant culture of concern being that of the young person, not the adult.</a:t>
            </a:r>
            <a:endParaRPr lang="en-US" b="0" dirty="0">
              <a:solidFill>
                <a:srgbClr val="FFFF00"/>
              </a:solidFill>
              <a:effectLst>
                <a:outerShdw blurRad="38100" dist="38100" dir="2700000" algn="tl">
                  <a:srgbClr val="000000">
                    <a:alpha val="43137"/>
                  </a:srgbClr>
                </a:outerShdw>
              </a:effectLst>
            </a:endParaRPr>
          </a:p>
          <a:p>
            <a:pPr lvl="0">
              <a:buFont typeface="Arial" pitchFamily="34" charset="0"/>
              <a:buChar char="•"/>
            </a:pPr>
            <a:r>
              <a:rPr lang="en-US" b="0" dirty="0">
                <a:solidFill>
                  <a:srgbClr val="FFFF00"/>
                </a:solidFill>
                <a:effectLst>
                  <a:outerShdw blurRad="38100" dist="38100" dir="2700000" algn="tl">
                    <a:srgbClr val="000000">
                      <a:alpha val="43137"/>
                    </a:srgbClr>
                  </a:outerShdw>
                </a:effectLst>
              </a:rPr>
              <a:t> Enter with a Worldview—integrate your</a:t>
            </a:r>
            <a:r>
              <a:rPr lang="en-US" b="0" baseline="0" dirty="0">
                <a:solidFill>
                  <a:srgbClr val="FFFF00"/>
                </a:solidFill>
                <a:effectLst>
                  <a:outerShdw blurRad="38100" dist="38100" dir="2700000" algn="tl">
                    <a:srgbClr val="000000">
                      <a:alpha val="43137"/>
                    </a:srgbClr>
                  </a:outerShdw>
                </a:effectLst>
              </a:rPr>
              <a:t> </a:t>
            </a:r>
            <a:r>
              <a:rPr lang="en-US" b="0" dirty="0">
                <a:solidFill>
                  <a:srgbClr val="FFFF00"/>
                </a:solidFill>
                <a:effectLst>
                  <a:outerShdw blurRad="38100" dist="38100" dir="2700000" algn="tl">
                    <a:srgbClr val="000000">
                      <a:alpha val="43137"/>
                    </a:srgbClr>
                  </a:outerShdw>
                </a:effectLst>
              </a:rPr>
              <a:t>faith into their practical life.  Teens are impacted by your modeling.</a:t>
            </a:r>
          </a:p>
          <a:p>
            <a:pPr lvl="0">
              <a:buFont typeface="Arial" pitchFamily="34" charset="0"/>
              <a:buChar char="•"/>
            </a:pPr>
            <a:r>
              <a:rPr lang="en-US" b="0" dirty="0">
                <a:solidFill>
                  <a:srgbClr val="FFFF00"/>
                </a:solidFill>
                <a:effectLst>
                  <a:outerShdw blurRad="38100" dist="38100" dir="2700000" algn="tl">
                    <a:srgbClr val="000000">
                      <a:alpha val="43137"/>
                    </a:srgbClr>
                  </a:outerShdw>
                </a:effectLst>
              </a:rPr>
              <a:t> Enter with a philosophy of Youth Ministry—Youth workers who affect the most</a:t>
            </a:r>
            <a:r>
              <a:rPr lang="en-US" b="0" baseline="0" dirty="0">
                <a:solidFill>
                  <a:srgbClr val="FFFF00"/>
                </a:solidFill>
                <a:effectLst>
                  <a:outerShdw blurRad="38100" dist="38100" dir="2700000" algn="tl">
                    <a:srgbClr val="000000">
                      <a:alpha val="43137"/>
                    </a:srgbClr>
                  </a:outerShdw>
                </a:effectLst>
              </a:rPr>
              <a:t> lives do so because they have carefully and painstakingly thought through their philosophy of human 	development, the nature of the youth subculture, the role of Christianity in a young person’s life, and the place of the youth worker and his ministry efforts in the young person’s 	growth process.  They have a clear vision of why they are engaged in youth work, how their efforts fit into a continuum of moral and spiritual development in a young person’s life.  </a:t>
            </a:r>
            <a:endParaRPr lang="en-US" b="0" dirty="0">
              <a:solidFill>
                <a:srgbClr val="FFFF00"/>
              </a:solidFill>
              <a:effectLst>
                <a:outerShdw blurRad="38100" dist="38100" dir="2700000" algn="tl">
                  <a:srgbClr val="000000">
                    <a:alpha val="43137"/>
                  </a:srgbClr>
                </a:outerShdw>
              </a:effectLst>
            </a:endParaRPr>
          </a:p>
          <a:p>
            <a:pPr lvl="0">
              <a:buFont typeface="Arial" pitchFamily="34" charset="0"/>
              <a:buChar char="•"/>
            </a:pPr>
            <a:r>
              <a:rPr lang="en-US" b="0" dirty="0">
                <a:solidFill>
                  <a:srgbClr val="FFFF00"/>
                </a:solidFill>
                <a:effectLst>
                  <a:outerShdw blurRad="38100" dist="38100" dir="2700000" algn="tl">
                    <a:srgbClr val="000000">
                      <a:alpha val="43137"/>
                    </a:srgbClr>
                  </a:outerShdw>
                </a:effectLst>
              </a:rPr>
              <a:t> Pray daily for the development of teens—Effective youth leaders pray for the development of each of the teenagers with whom they are interacting.  Their prayers have three elements:  a) 	they identify each teen by name;</a:t>
            </a:r>
            <a:r>
              <a:rPr lang="en-US" b="0" baseline="0" dirty="0">
                <a:solidFill>
                  <a:srgbClr val="FFFF00"/>
                </a:solidFill>
                <a:effectLst>
                  <a:outerShdw blurRad="38100" dist="38100" dir="2700000" algn="tl">
                    <a:srgbClr val="000000">
                      <a:alpha val="43137"/>
                    </a:srgbClr>
                  </a:outerShdw>
                </a:effectLst>
              </a:rPr>
              <a:t> b) they address the particular needs of each teen in the group; c) they intercede on behalf of each young person every day.</a:t>
            </a:r>
            <a:endParaRPr lang="en-US" b="0" dirty="0">
              <a:solidFill>
                <a:srgbClr val="FFFF00"/>
              </a:solidFill>
              <a:effectLst>
                <a:outerShdw blurRad="38100" dist="38100" dir="2700000" algn="tl">
                  <a:srgbClr val="000000">
                    <a:alpha val="43137"/>
                  </a:srgbClr>
                </a:outerShdw>
              </a:effectLst>
            </a:endParaRPr>
          </a:p>
          <a:p>
            <a:pPr lvl="0">
              <a:buFont typeface="Arial" pitchFamily="34" charset="0"/>
              <a:buChar char="•"/>
            </a:pPr>
            <a:r>
              <a:rPr lang="en-US" b="0" dirty="0">
                <a:solidFill>
                  <a:srgbClr val="FFFF00"/>
                </a:solidFill>
                <a:effectLst>
                  <a:outerShdw blurRad="38100" dist="38100" dir="2700000" algn="tl">
                    <a:srgbClr val="000000">
                      <a:alpha val="43137"/>
                    </a:srgbClr>
                  </a:outerShdw>
                </a:effectLst>
              </a:rPr>
              <a:t> Find resources that help you to be effective—these</a:t>
            </a:r>
            <a:r>
              <a:rPr lang="en-US" b="0" baseline="0" dirty="0">
                <a:solidFill>
                  <a:srgbClr val="FFFF00"/>
                </a:solidFill>
                <a:effectLst>
                  <a:outerShdw blurRad="38100" dist="38100" dir="2700000" algn="tl">
                    <a:srgbClr val="000000">
                      <a:alpha val="43137"/>
                    </a:srgbClr>
                  </a:outerShdw>
                </a:effectLst>
              </a:rPr>
              <a:t> leaders are unwilling to let a mere absence of material goods or relational connections stand in the way of transforming young lives.  They 	make calls to friends, raise funds to  ensure resources are available.  </a:t>
            </a:r>
            <a:endParaRPr lang="en-US" b="0" dirty="0">
              <a:solidFill>
                <a:srgbClr val="FFFF00"/>
              </a:solidFill>
              <a:effectLst>
                <a:outerShdw blurRad="38100" dist="38100" dir="2700000" algn="tl">
                  <a:srgbClr val="000000">
                    <a:alpha val="43137"/>
                  </a:srgbClr>
                </a:outerShdw>
              </a:effectLst>
            </a:endParaRPr>
          </a:p>
          <a:p>
            <a:endParaRPr lang="en-US" sz="800" b="0" dirty="0"/>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25</a:t>
            </a:fld>
            <a:endParaRPr lang="en-US"/>
          </a:p>
        </p:txBody>
      </p:sp>
    </p:spTree>
    <p:extLst>
      <p:ext uri="{BB962C8B-B14F-4D97-AF65-F5344CB8AC3E}">
        <p14:creationId xmlns:p14="http://schemas.microsoft.com/office/powerpoint/2010/main" val="310242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lnSpc>
                <a:spcPct val="100000"/>
              </a:lnSpc>
              <a:spcAft>
                <a:spcPts val="0"/>
              </a:spcAft>
            </a:pPr>
            <a:r>
              <a:rPr lang="en-US" sz="1200" b="1" dirty="0">
                <a:effectLst>
                  <a:outerShdw blurRad="38100" dist="38100" dir="2700000" algn="tl">
                    <a:srgbClr val="000000">
                      <a:alpha val="43137"/>
                    </a:srgbClr>
                  </a:outerShdw>
                </a:effectLst>
                <a:latin typeface="+mn-lt"/>
              </a:rPr>
              <a:t>George </a:t>
            </a:r>
            <a:r>
              <a:rPr lang="en-US" sz="1200" b="1" dirty="0" err="1">
                <a:effectLst>
                  <a:outerShdw blurRad="38100" dist="38100" dir="2700000" algn="tl">
                    <a:srgbClr val="000000">
                      <a:alpha val="43137"/>
                    </a:srgbClr>
                  </a:outerShdw>
                </a:effectLst>
                <a:latin typeface="+mn-lt"/>
              </a:rPr>
              <a:t>Barna’s</a:t>
            </a:r>
            <a:r>
              <a:rPr lang="en-US" sz="1200" b="1" dirty="0">
                <a:effectLst>
                  <a:outerShdw blurRad="38100" dist="38100" dir="2700000" algn="tl">
                    <a:srgbClr val="000000">
                      <a:alpha val="43137"/>
                    </a:srgbClr>
                  </a:outerShdw>
                </a:effectLst>
                <a:latin typeface="+mn-lt"/>
              </a:rPr>
              <a:t> Advice for Parents</a:t>
            </a:r>
          </a:p>
          <a:p>
            <a:pPr lvl="0">
              <a:lnSpc>
                <a:spcPct val="100000"/>
              </a:lnSpc>
              <a:spcAft>
                <a:spcPts val="0"/>
              </a:spcAft>
            </a:pPr>
            <a:endParaRPr lang="en-US" sz="1200" b="1" dirty="0">
              <a:effectLst>
                <a:outerShdw blurRad="38100" dist="38100" dir="2700000" algn="tl">
                  <a:srgbClr val="000000">
                    <a:alpha val="43137"/>
                  </a:srgbClr>
                </a:outerShdw>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effectLst/>
              </a:rPr>
              <a:t>Searching for Meaning</a:t>
            </a:r>
            <a:r>
              <a:rPr lang="en-US" sz="1200" b="0" baseline="0" dirty="0">
                <a:effectLst/>
              </a:rPr>
              <a:t> – most teens go through a search for significance, seeking to discern meaning, purpose and truth in life.  Parents should not force a worldview or philosophy of life upon 	young individuals, but they can provide key insights and connections that will help them see life from a different vantage point.  Ask questions, clarify with them and constantly 	communicate what he or she is thinking and feeling, and offer wisdom along with a battery of clarifying, non-threatening questions for the youth to consider.  Provide the teen with 	encouragement and reinforcement when he or she appears to make progress.</a:t>
            </a:r>
            <a:endParaRPr lang="en-US" sz="1200" b="0" dirty="0">
              <a:effectLst/>
            </a:endParaRPr>
          </a:p>
          <a:p>
            <a:pPr lvl="0">
              <a:lnSpc>
                <a:spcPct val="100000"/>
              </a:lnSpc>
              <a:spcAft>
                <a:spcPts val="0"/>
              </a:spcAft>
              <a:buFont typeface="Arial" pitchFamily="34" charset="0"/>
              <a:buChar char="•"/>
            </a:pPr>
            <a:r>
              <a:rPr lang="en-US" sz="1200" b="0" dirty="0">
                <a:effectLst>
                  <a:outerShdw blurRad="38100" dist="38100" dir="2700000" algn="tl">
                    <a:srgbClr val="000000">
                      <a:alpha val="43137"/>
                    </a:srgbClr>
                  </a:outerShdw>
                </a:effectLst>
                <a:latin typeface="+mn-lt"/>
              </a:rPr>
              <a:t>Define Appropriate Values – Parents who live in accordance with a consistent and Christian value</a:t>
            </a:r>
            <a:r>
              <a:rPr lang="en-US" sz="1200" b="0" baseline="0" dirty="0">
                <a:effectLst>
                  <a:outerShdw blurRad="38100" dist="38100" dir="2700000" algn="tl">
                    <a:srgbClr val="000000">
                      <a:alpha val="43137"/>
                    </a:srgbClr>
                  </a:outerShdw>
                </a:effectLst>
                <a:latin typeface="+mn-lt"/>
              </a:rPr>
              <a:t> set have a much greater chance of seeing those values absorbed by their children and teens 	than do parents who leave it to chance and hope for the best.  Discussing these choices is only one element in the process; demonstrating what they look like, in practice, is the 	most powerful influence.</a:t>
            </a:r>
          </a:p>
          <a:p>
            <a:pPr lvl="0">
              <a:lnSpc>
                <a:spcPct val="100000"/>
              </a:lnSpc>
              <a:spcAft>
                <a:spcPts val="0"/>
              </a:spcAft>
              <a:buFont typeface="Arial" pitchFamily="34" charset="0"/>
              <a:buChar char="•"/>
            </a:pPr>
            <a:r>
              <a:rPr lang="en-US" sz="1200" b="0" baseline="0" dirty="0">
                <a:effectLst>
                  <a:outerShdw blurRad="38100" dist="38100" dir="2700000" algn="tl">
                    <a:srgbClr val="000000">
                      <a:alpha val="43137"/>
                    </a:srgbClr>
                  </a:outerShdw>
                </a:effectLst>
                <a:latin typeface="+mn-lt"/>
              </a:rPr>
              <a:t>Family Connection – Most teens want to feel as if they are part of a family that knows them, loves them and will look out for them.  Parents must provide focused leadership to family members; 	have a vision for what kind of family they want to have and the strategies it will take to facilitate such a family experience.  Provide young people with outlets for their physical 	development, emotional growth, spiritual maturation and intellectual curiosity.  An earlier study by the </a:t>
            </a:r>
            <a:r>
              <a:rPr lang="en-US" sz="1200" b="0" baseline="0" dirty="0" err="1">
                <a:effectLst>
                  <a:outerShdw blurRad="38100" dist="38100" dir="2700000" algn="tl">
                    <a:srgbClr val="000000">
                      <a:alpha val="43137"/>
                    </a:srgbClr>
                  </a:outerShdw>
                </a:effectLst>
                <a:latin typeface="+mn-lt"/>
              </a:rPr>
              <a:t>Barna</a:t>
            </a:r>
            <a:r>
              <a:rPr lang="en-US" sz="1200" b="0" baseline="0" dirty="0">
                <a:effectLst>
                  <a:outerShdw blurRad="38100" dist="38100" dir="2700000" algn="tl">
                    <a:srgbClr val="000000">
                      <a:alpha val="43137"/>
                    </a:srgbClr>
                  </a:outerShdw>
                </a:effectLst>
                <a:latin typeface="+mn-lt"/>
              </a:rPr>
              <a:t> Group indicated clearly that a huge gift to children is for their parents 	to remain married.  A husband wife staying together through the myriad joys and conflicts of marriage sends a compelling message to young people about commitment, loyalty, 	love and sacrifice.  Perhaps more than anything else, staying married provides kids with a permanent, treasured gift.</a:t>
            </a:r>
          </a:p>
          <a:p>
            <a:pPr lvl="0">
              <a:lnSpc>
                <a:spcPct val="100000"/>
              </a:lnSpc>
              <a:spcAft>
                <a:spcPts val="0"/>
              </a:spcAft>
              <a:buFont typeface="Arial" pitchFamily="34" charset="0"/>
              <a:buChar char="•"/>
            </a:pPr>
            <a:r>
              <a:rPr lang="en-US" sz="1200" b="0" baseline="0" dirty="0">
                <a:effectLst>
                  <a:outerShdw blurRad="38100" dist="38100" dir="2700000" algn="tl">
                    <a:srgbClr val="000000">
                      <a:alpha val="43137"/>
                    </a:srgbClr>
                  </a:outerShdw>
                </a:effectLst>
                <a:latin typeface="+mn-lt"/>
              </a:rPr>
              <a:t>Faith Connection – The keys to successfully passing on faith from one generation to another relate to making faith central to one’s existence, avoiding lifestyle hypocrisy and integrating faith 	behaviors and values into everything the family does as a unit and as individuals.</a:t>
            </a:r>
            <a:endParaRPr lang="en-US" sz="1200" b="0" dirty="0">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26</a:t>
            </a:fld>
            <a:endParaRPr lang="en-US"/>
          </a:p>
        </p:txBody>
      </p:sp>
    </p:spTree>
    <p:extLst>
      <p:ext uri="{BB962C8B-B14F-4D97-AF65-F5344CB8AC3E}">
        <p14:creationId xmlns:p14="http://schemas.microsoft.com/office/powerpoint/2010/main" val="1320207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b="1" dirty="0"/>
              <a:t>Conclusion</a:t>
            </a:r>
          </a:p>
          <a:p>
            <a:pPr lvl="0"/>
            <a:endParaRPr lang="en-US" b="1" dirty="0"/>
          </a:p>
          <a:p>
            <a:pPr lvl="0">
              <a:buFont typeface="Arial" pitchFamily="34" charset="0"/>
              <a:buChar char="•"/>
            </a:pPr>
            <a:r>
              <a:rPr lang="en-US" b="1" dirty="0"/>
              <a:t> </a:t>
            </a:r>
            <a:r>
              <a:rPr lang="en-US" dirty="0"/>
              <a:t>The teen is open to religion. He/she is vulnerable. He/she is an inquirer, he does not accept everything that he is told, he wants proof, he wants to see, but he is receptive. It is a great phase of life. A great opportunity to make a vulnerable decision for Jesus.</a:t>
            </a:r>
          </a:p>
          <a:p>
            <a:pPr lvl="0">
              <a:buFont typeface="Arial" pitchFamily="34" charset="0"/>
              <a:buChar char="•"/>
            </a:pPr>
            <a:r>
              <a:rPr lang="en-US" dirty="0"/>
              <a:t> Satan has taken advantage of this phase to destroy the life of God’s children.</a:t>
            </a:r>
          </a:p>
          <a:p>
            <a:pPr lvl="0">
              <a:buFont typeface="Arial" pitchFamily="34" charset="0"/>
              <a:buChar char="•"/>
            </a:pPr>
            <a:r>
              <a:rPr lang="en-US" dirty="0"/>
              <a:t> The Church has slept while the hungry wolf takes its children.</a:t>
            </a:r>
          </a:p>
          <a:p>
            <a:pPr lvl="0"/>
            <a:endParaRPr lang="en-US" sz="1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endParaRPr lang="en-US" sz="1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endParaRPr lang="en-US" sz="1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endParaRPr lang="en-US" sz="1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r>
              <a:rPr lang="en-US" sz="1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Another reason is something that we have already. For me, </a:t>
            </a:r>
            <a:r>
              <a:rPr lang="en-US" sz="1200" b="1" i="1" u="sng"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here is the center of the reaction of the teen toward religion.</a:t>
            </a:r>
          </a:p>
          <a:p>
            <a:pPr lvl="0"/>
            <a:r>
              <a:rPr lang="en-US" sz="1200" dirty="0">
                <a:ln w="10160">
                  <a:solidFill>
                    <a:schemeClr val="accent1"/>
                  </a:solidFill>
                  <a:prstDash val="solid"/>
                </a:ln>
                <a:solidFill>
                  <a:srgbClr val="FFFFFF"/>
                </a:solidFill>
                <a:effectLst>
                  <a:outerShdw blurRad="38100" dist="32000" dir="5400000" algn="tl">
                    <a:srgbClr val="000000">
                      <a:alpha val="30000"/>
                    </a:srgbClr>
                  </a:outerShdw>
                </a:effectLst>
              </a:rPr>
              <a:t>The individual, who teaches religion, needs to practice what he teaches. This was one of the great questions in the period that Jesus lived. The religious leaders taught, however they did not practice what they were preaching.</a:t>
            </a:r>
          </a:p>
          <a:p>
            <a:pPr lvl="0"/>
            <a:r>
              <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Another reason is something that we have already mentioned: </a:t>
            </a:r>
            <a:r>
              <a:rPr lang="en-US" sz="12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inconsistency between what is practiced and what is preached</a:t>
            </a:r>
            <a:r>
              <a:rPr lang="en-US" sz="4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lvl="0"/>
            <a:r>
              <a:rPr lang="en-US" sz="1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“Then Jesus said to the crowds and to his disciples: “The teachers of the law and the Pharisees sit in Moses’ seat. So you must obey them and do everything they tell you. But do not do what they do, for they do not practice what they preach. They tie up heavy loads and put them on men’s shoulders, but they themselves are not willing to lift a finger to move them”. (Matthew 23:1-4, NIV)</a:t>
            </a:r>
          </a:p>
          <a:p>
            <a:pPr lvl="0"/>
            <a:r>
              <a:rPr lang="en-US" sz="1200" b="1" dirty="0">
                <a:ln w="19050">
                  <a:solidFill>
                    <a:schemeClr val="accent3"/>
                  </a:solidFill>
                  <a:prstDash val="solid"/>
                </a:ln>
                <a:solidFill>
                  <a:schemeClr val="accent3"/>
                </a:solidFill>
                <a:effectLst>
                  <a:outerShdw blurRad="50000" dist="50800" dir="7500000" algn="tl">
                    <a:srgbClr val="000000">
                      <a:shade val="5000"/>
                      <a:alpha val="35000"/>
                    </a:srgbClr>
                  </a:outerShdw>
                </a:effectLst>
              </a:rPr>
              <a:t>The teen’s sense of justice is very sharp. They can be temporally deceived, but they will soon realize that , that individual who is teaching them does not practice what he preaches.</a:t>
            </a:r>
          </a:p>
          <a:p>
            <a:pPr lvl="0"/>
            <a:endParaRPr lang="en-US" sz="1100" i="1" dirty="0"/>
          </a:p>
          <a:p>
            <a:endParaRPr lang="en-US" sz="1100" dirty="0"/>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27</a:t>
            </a:fld>
            <a:endParaRPr lang="en-US"/>
          </a:p>
        </p:txBody>
      </p:sp>
    </p:spTree>
    <p:extLst>
      <p:ext uri="{BB962C8B-B14F-4D97-AF65-F5344CB8AC3E}">
        <p14:creationId xmlns:p14="http://schemas.microsoft.com/office/powerpoint/2010/main" val="2032342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outerShdw blurRad="38100" dist="38100" dir="2700000" algn="tl">
                    <a:srgbClr val="000000">
                      <a:alpha val="43137"/>
                    </a:srgbClr>
                  </a:outerShdw>
                </a:effectLst>
                <a:latin typeface="Calibri" pitchFamily="34" charset="0"/>
              </a:rPr>
              <a:t>What Can Be Done?</a:t>
            </a:r>
          </a:p>
          <a:p>
            <a:endParaRPr lang="en-US" sz="1200" b="1" dirty="0">
              <a:effectLst>
                <a:outerShdw blurRad="38100" dist="38100" dir="2700000" algn="tl">
                  <a:srgbClr val="000000">
                    <a:alpha val="43137"/>
                  </a:srgbClr>
                </a:outerShdw>
              </a:effectLst>
              <a:latin typeface="Calibri" pitchFamily="34" charset="0"/>
            </a:endParaRPr>
          </a:p>
          <a:p>
            <a:pPr lvl="0">
              <a:buFont typeface="Arial" pitchFamily="34" charset="0"/>
              <a:buChar char="•"/>
            </a:pPr>
            <a:r>
              <a:rPr lang="en-US" sz="1200" b="1" dirty="0">
                <a:effectLst>
                  <a:outerShdw blurRad="38100" dist="38100" dir="2700000" algn="tl">
                    <a:srgbClr val="000000">
                      <a:alpha val="43137"/>
                    </a:srgbClr>
                  </a:outerShdw>
                </a:effectLst>
              </a:rPr>
              <a:t> A specific ministry to work with teens. We cannot waste this phase. If we maintain them in Christ at this age, the possibilities that they will remain in Him for their entire life is very great.</a:t>
            </a:r>
          </a:p>
          <a:p>
            <a:pPr lvl="0">
              <a:buFont typeface="Arial" pitchFamily="34" charset="0"/>
              <a:buChar char="•"/>
            </a:pPr>
            <a:r>
              <a:rPr lang="en-US" sz="1200" b="1" dirty="0">
                <a:effectLst>
                  <a:outerShdw blurRad="38100" dist="38100" dir="2700000" algn="tl">
                    <a:srgbClr val="000000">
                      <a:alpha val="43137"/>
                    </a:srgbClr>
                  </a:outerShdw>
                </a:effectLst>
              </a:rPr>
              <a:t> Tomorrow can be too late!</a:t>
            </a:r>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28</a:t>
            </a:fld>
            <a:endParaRPr lang="en-US"/>
          </a:p>
        </p:txBody>
      </p:sp>
    </p:spTree>
    <p:extLst>
      <p:ext uri="{BB962C8B-B14F-4D97-AF65-F5344CB8AC3E}">
        <p14:creationId xmlns:p14="http://schemas.microsoft.com/office/powerpoint/2010/main" val="2833855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Calibri" pitchFamily="34" charset="0"/>
              </a:rPr>
              <a:t>References</a:t>
            </a:r>
          </a:p>
          <a:p>
            <a:endParaRPr lang="en-US" sz="1200" b="1" dirty="0">
              <a:latin typeface="Calibri" pitchFamily="34" charset="0"/>
            </a:endParaRPr>
          </a:p>
          <a:p>
            <a:pPr>
              <a:buFont typeface="Arial" pitchFamily="34" charset="0"/>
              <a:buChar char="•"/>
            </a:pPr>
            <a:r>
              <a:rPr lang="en-US" sz="1200" dirty="0">
                <a:latin typeface="Calibri" pitchFamily="34" charset="0"/>
              </a:rPr>
              <a:t>George </a:t>
            </a:r>
            <a:r>
              <a:rPr lang="en-US" sz="1200" dirty="0" err="1">
                <a:latin typeface="Calibri" pitchFamily="34" charset="0"/>
              </a:rPr>
              <a:t>Barna</a:t>
            </a:r>
            <a:r>
              <a:rPr lang="en-US" sz="1200" dirty="0">
                <a:latin typeface="Calibri" pitchFamily="34" charset="0"/>
              </a:rPr>
              <a:t>, </a:t>
            </a:r>
            <a:r>
              <a:rPr lang="en-US" sz="1200" i="1" dirty="0">
                <a:latin typeface="Calibri" pitchFamily="34" charset="0"/>
              </a:rPr>
              <a:t>Real Teens </a:t>
            </a:r>
            <a:r>
              <a:rPr lang="en-US" sz="1200" dirty="0">
                <a:latin typeface="Calibri" pitchFamily="34" charset="0"/>
              </a:rPr>
              <a:t>(Ventura, CA:  Regal Books, 2001)</a:t>
            </a:r>
          </a:p>
          <a:p>
            <a:pPr>
              <a:buFont typeface="Arial" pitchFamily="34" charset="0"/>
              <a:buChar char="•"/>
            </a:pPr>
            <a:r>
              <a:rPr lang="en-US" sz="1200" dirty="0">
                <a:latin typeface="Calibri" pitchFamily="34" charset="0"/>
              </a:rPr>
              <a:t>Philip </a:t>
            </a:r>
            <a:r>
              <a:rPr lang="en-US" sz="1200" dirty="0" err="1">
                <a:latin typeface="Calibri" pitchFamily="34" charset="0"/>
              </a:rPr>
              <a:t>Schwadel</a:t>
            </a:r>
            <a:r>
              <a:rPr lang="en-US" sz="1200" dirty="0">
                <a:latin typeface="Calibri" pitchFamily="34" charset="0"/>
              </a:rPr>
              <a:t> &amp; Christian Smith, </a:t>
            </a:r>
            <a:r>
              <a:rPr lang="en-US" sz="1200" i="1" dirty="0">
                <a:latin typeface="Calibri" pitchFamily="34" charset="0"/>
              </a:rPr>
              <a:t>“Portraits of Protestant Teens:  A Report on Teenagers in Major U.S. Denominations </a:t>
            </a:r>
            <a:r>
              <a:rPr lang="en-US" sz="1200" dirty="0">
                <a:latin typeface="Calibri" pitchFamily="34" charset="0"/>
              </a:rPr>
              <a:t>(Chapel Hill, NC:  National 	Study of Youth and Religion (NSYR), 2005.) </a:t>
            </a:r>
          </a:p>
          <a:p>
            <a:pPr>
              <a:buFont typeface="Arial" pitchFamily="34" charset="0"/>
              <a:buChar char="•"/>
            </a:pPr>
            <a:r>
              <a:rPr lang="en-US" sz="1200" dirty="0">
                <a:latin typeface="Calibri" pitchFamily="34" charset="0"/>
              </a:rPr>
              <a:t>Roger Dudley, </a:t>
            </a:r>
            <a:r>
              <a:rPr lang="en-US" sz="1200" i="1" dirty="0">
                <a:latin typeface="Calibri" pitchFamily="34" charset="0"/>
              </a:rPr>
              <a:t>Why Teenagers Reject Religion and What to Do About It </a:t>
            </a:r>
            <a:r>
              <a:rPr lang="en-US" sz="1200" dirty="0">
                <a:latin typeface="Calibri" pitchFamily="34" charset="0"/>
              </a:rPr>
              <a:t>(Hagerstown, MD: Review and Herald Publishing Association, 1978).</a:t>
            </a:r>
          </a:p>
          <a:p>
            <a:pPr>
              <a:buFont typeface="Arial" pitchFamily="34" charset="0"/>
              <a:buChar char="•"/>
            </a:pPr>
            <a:r>
              <a:rPr lang="en-US" sz="1200" dirty="0">
                <a:latin typeface="Calibri" pitchFamily="34" charset="0"/>
              </a:rPr>
              <a:t>Roger Dudley, </a:t>
            </a:r>
            <a:r>
              <a:rPr lang="en-US" sz="1200" i="1" dirty="0">
                <a:latin typeface="Calibri" pitchFamily="34" charset="0"/>
              </a:rPr>
              <a:t>The Complex Religion of Teens</a:t>
            </a:r>
            <a:r>
              <a:rPr lang="en-US" sz="1200" dirty="0">
                <a:latin typeface="Calibri" pitchFamily="34" charset="0"/>
              </a:rPr>
              <a:t> (Hagerstown, MD:  Review and Herald Publishing Association, 2007).</a:t>
            </a:r>
          </a:p>
          <a:p>
            <a:pPr>
              <a:buFont typeface="Arial" pitchFamily="34" charset="0"/>
              <a:buChar char="•"/>
            </a:pPr>
            <a:r>
              <a:rPr lang="en-US" sz="1200" dirty="0">
                <a:latin typeface="Calibri" pitchFamily="34" charset="0"/>
              </a:rPr>
              <a:t>Samuel </a:t>
            </a:r>
            <a:r>
              <a:rPr lang="en-US" sz="1200" dirty="0" err="1">
                <a:latin typeface="Calibri" pitchFamily="34" charset="0"/>
              </a:rPr>
              <a:t>Pfromm</a:t>
            </a:r>
            <a:r>
              <a:rPr lang="en-US" sz="1200" dirty="0">
                <a:latin typeface="Calibri" pitchFamily="34" charset="0"/>
              </a:rPr>
              <a:t> </a:t>
            </a:r>
            <a:r>
              <a:rPr lang="en-US" sz="1200" dirty="0" err="1">
                <a:latin typeface="Calibri" pitchFamily="34" charset="0"/>
              </a:rPr>
              <a:t>Netto</a:t>
            </a:r>
            <a:r>
              <a:rPr lang="en-US" sz="1200" dirty="0">
                <a:latin typeface="Calibri" pitchFamily="34" charset="0"/>
              </a:rPr>
              <a:t>, </a:t>
            </a:r>
            <a:r>
              <a:rPr lang="en-US" sz="1200" i="1" dirty="0">
                <a:latin typeface="Calibri" pitchFamily="34" charset="0"/>
              </a:rPr>
              <a:t>Psychology of Adolescence </a:t>
            </a:r>
            <a:r>
              <a:rPr lang="en-US" sz="1200" dirty="0">
                <a:latin typeface="Calibri" pitchFamily="34" charset="0"/>
              </a:rPr>
              <a:t>(Sao Paulo:  </a:t>
            </a:r>
            <a:r>
              <a:rPr lang="en-US" sz="1200" dirty="0" err="1">
                <a:latin typeface="Calibri" pitchFamily="34" charset="0"/>
              </a:rPr>
              <a:t>Pioneira</a:t>
            </a:r>
            <a:r>
              <a:rPr lang="en-US" sz="1200" dirty="0">
                <a:latin typeface="Calibri" pitchFamily="34" charset="0"/>
              </a:rPr>
              <a:t>, Brasilia, INL, 1976.</a:t>
            </a:r>
          </a:p>
          <a:p>
            <a:endParaRPr lang="en-US" sz="1200" dirty="0">
              <a:latin typeface="Calibri" pitchFamily="34" charset="0"/>
            </a:endParaRPr>
          </a:p>
          <a:p>
            <a:endParaRPr lang="en-US" sz="1400"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29</a:t>
            </a:fld>
            <a:endParaRPr lang="en-US"/>
          </a:p>
        </p:txBody>
      </p:sp>
    </p:spTree>
    <p:extLst>
      <p:ext uri="{BB962C8B-B14F-4D97-AF65-F5344CB8AC3E}">
        <p14:creationId xmlns:p14="http://schemas.microsoft.com/office/powerpoint/2010/main" val="247195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outerShdw blurRad="38100" dist="38100" dir="2700000" algn="tl">
                    <a:srgbClr val="000000">
                      <a:alpha val="43137"/>
                    </a:srgbClr>
                  </a:outerShdw>
                </a:effectLst>
                <a:latin typeface="Calibri" pitchFamily="34" charset="0"/>
              </a:rPr>
              <a:t>“Adolescence is an age where the individual is concerned with what is spiritual and sacred.”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outerShdw blurRad="38100" dist="38100" dir="2700000" algn="tl">
                    <a:srgbClr val="000000">
                      <a:alpha val="43137"/>
                    </a:srgbClr>
                  </a:outerShdw>
                </a:effectLst>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outerShdw blurRad="38100" dist="38100" dir="2700000" algn="tl">
                    <a:srgbClr val="000000">
                      <a:alpha val="43137"/>
                    </a:srgbClr>
                  </a:outerShdw>
                </a:effectLst>
                <a:latin typeface="Calibri" pitchFamily="34" charset="0"/>
              </a:rPr>
              <a:t>Samuel</a:t>
            </a:r>
            <a:r>
              <a:rPr lang="en-US" sz="1200" b="0" baseline="0" dirty="0">
                <a:solidFill>
                  <a:schemeClr val="tx1"/>
                </a:solidFill>
                <a:effectLst>
                  <a:outerShdw blurRad="38100" dist="38100" dir="2700000" algn="tl">
                    <a:srgbClr val="000000">
                      <a:alpha val="43137"/>
                    </a:srgbClr>
                  </a:outerShdw>
                </a:effectLst>
                <a:latin typeface="Calibri" pitchFamily="34" charset="0"/>
              </a:rPr>
              <a:t> </a:t>
            </a:r>
            <a:r>
              <a:rPr lang="en-US" sz="1200" b="0" baseline="0" dirty="0" err="1">
                <a:solidFill>
                  <a:schemeClr val="tx1"/>
                </a:solidFill>
                <a:effectLst>
                  <a:outerShdw blurRad="38100" dist="38100" dir="2700000" algn="tl">
                    <a:srgbClr val="000000">
                      <a:alpha val="43137"/>
                    </a:srgbClr>
                  </a:outerShdw>
                </a:effectLst>
                <a:latin typeface="Calibri" pitchFamily="34" charset="0"/>
              </a:rPr>
              <a:t>Pfromm</a:t>
            </a:r>
            <a:r>
              <a:rPr lang="en-US" sz="1200" b="0" baseline="0" dirty="0">
                <a:solidFill>
                  <a:schemeClr val="tx1"/>
                </a:solidFill>
                <a:effectLst>
                  <a:outerShdw blurRad="38100" dist="38100" dir="2700000" algn="tl">
                    <a:srgbClr val="000000">
                      <a:alpha val="43137"/>
                    </a:srgbClr>
                  </a:outerShdw>
                </a:effectLst>
                <a:latin typeface="Calibri" pitchFamily="34" charset="0"/>
              </a:rPr>
              <a:t> </a:t>
            </a:r>
            <a:r>
              <a:rPr lang="en-US" sz="1200" b="0" baseline="0" dirty="0" err="1">
                <a:solidFill>
                  <a:schemeClr val="tx1"/>
                </a:solidFill>
                <a:effectLst>
                  <a:outerShdw blurRad="38100" dist="38100" dir="2700000" algn="tl">
                    <a:srgbClr val="000000">
                      <a:alpha val="43137"/>
                    </a:srgbClr>
                  </a:outerShdw>
                </a:effectLst>
                <a:latin typeface="Calibri" pitchFamily="34" charset="0"/>
              </a:rPr>
              <a:t>Netto</a:t>
            </a:r>
            <a:r>
              <a:rPr lang="en-US" sz="1200" b="0" baseline="0" dirty="0">
                <a:solidFill>
                  <a:schemeClr val="tx1"/>
                </a:solidFill>
                <a:effectLst>
                  <a:outerShdw blurRad="38100" dist="38100" dir="2700000" algn="tl">
                    <a:srgbClr val="000000">
                      <a:alpha val="43137"/>
                    </a:srgbClr>
                  </a:outerShdw>
                </a:effectLst>
                <a:latin typeface="Calibri" pitchFamily="34" charset="0"/>
              </a:rPr>
              <a:t>, </a:t>
            </a:r>
            <a:r>
              <a:rPr lang="en-US" sz="1200" b="0" i="1" u="sng" baseline="0" dirty="0">
                <a:solidFill>
                  <a:schemeClr val="tx1"/>
                </a:solidFill>
                <a:effectLst>
                  <a:outerShdw blurRad="38100" dist="38100" dir="2700000" algn="tl">
                    <a:srgbClr val="000000">
                      <a:alpha val="43137"/>
                    </a:srgbClr>
                  </a:outerShdw>
                </a:effectLst>
                <a:latin typeface="Calibri" pitchFamily="34" charset="0"/>
              </a:rPr>
              <a:t>Psychology of Adolescence</a:t>
            </a:r>
            <a:r>
              <a:rPr lang="en-US" sz="1200" b="0" i="0" u="none" baseline="0" dirty="0">
                <a:solidFill>
                  <a:schemeClr val="tx1"/>
                </a:solidFill>
                <a:effectLst>
                  <a:outerShdw blurRad="38100" dist="38100" dir="2700000" algn="tl">
                    <a:srgbClr val="000000">
                      <a:alpha val="43137"/>
                    </a:srgbClr>
                  </a:outerShdw>
                </a:effectLst>
                <a:latin typeface="Calibri" pitchFamily="34" charset="0"/>
              </a:rPr>
              <a:t>, 307.</a:t>
            </a:r>
            <a:r>
              <a:rPr lang="en-US" sz="1200" b="1" dirty="0">
                <a:solidFill>
                  <a:schemeClr val="tx1"/>
                </a:solidFill>
                <a:effectLst>
                  <a:outerShdw blurRad="38100" dist="38100" dir="2700000" algn="tl">
                    <a:srgbClr val="000000">
                      <a:alpha val="43137"/>
                    </a:srgbClr>
                  </a:outerShdw>
                </a:effectLst>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outerShdw blurRad="38100" dist="38100" dir="2700000" algn="tl">
                    <a:srgbClr val="000000">
                      <a:alpha val="43137"/>
                    </a:srgbClr>
                  </a:outerShdw>
                </a:effectLst>
              </a:rPr>
              <a:t> </a:t>
            </a:r>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3</a:t>
            </a:fld>
            <a:endParaRPr lang="en-US"/>
          </a:p>
        </p:txBody>
      </p:sp>
    </p:spTree>
    <p:extLst>
      <p:ext uri="{BB962C8B-B14F-4D97-AF65-F5344CB8AC3E}">
        <p14:creationId xmlns:p14="http://schemas.microsoft.com/office/powerpoint/2010/main" val="48955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Religious Needs of Teens</a:t>
            </a:r>
          </a:p>
          <a:p>
            <a:endParaRPr lang="en-US" sz="1200" b="1" dirty="0">
              <a:effectLst>
                <a:outerShdw blurRad="38100" dist="38100" dir="2700000" algn="tl">
                  <a:srgbClr val="000000">
                    <a:alpha val="43137"/>
                  </a:srgbClr>
                </a:outerShdw>
              </a:effectLst>
            </a:endParaRPr>
          </a:p>
          <a:p>
            <a:pPr>
              <a:buFont typeface="Arial" pitchFamily="34" charset="0"/>
              <a:buChar char="•"/>
            </a:pPr>
            <a:r>
              <a:rPr lang="en-US" sz="1200" b="0" dirty="0">
                <a:effectLst>
                  <a:outerShdw blurRad="38100" dist="38100" dir="2700000" algn="tl">
                    <a:srgbClr val="000000">
                      <a:alpha val="43137"/>
                    </a:srgbClr>
                  </a:outerShdw>
                </a:effectLst>
              </a:rPr>
              <a:t> They need to have a good relationship with religious authorities, such as parents and teachers so that they can see in them coherence between what they live and what they preach. </a:t>
            </a:r>
          </a:p>
          <a:p>
            <a:pPr>
              <a:buFont typeface="Arial" pitchFamily="34" charset="0"/>
              <a:buChar char="•"/>
            </a:pPr>
            <a:r>
              <a:rPr lang="en-US" sz="1200" b="0" dirty="0">
                <a:effectLst>
                  <a:outerShdw blurRad="38100" dist="38100" dir="2700000" algn="tl">
                    <a:srgbClr val="000000">
                      <a:alpha val="43137"/>
                    </a:srgbClr>
                  </a:outerShdw>
                </a:effectLst>
              </a:rPr>
              <a:t> They need to have correct concepts regarding religion at this time on their own so that they opt for</a:t>
            </a:r>
            <a:r>
              <a:rPr lang="en-US" sz="1200" b="0" baseline="0" dirty="0">
                <a:effectLst>
                  <a:outerShdw blurRad="38100" dist="38100" dir="2700000" algn="tl">
                    <a:srgbClr val="000000">
                      <a:alpha val="43137"/>
                    </a:srgbClr>
                  </a:outerShdw>
                </a:effectLst>
              </a:rPr>
              <a:t> </a:t>
            </a:r>
            <a:r>
              <a:rPr lang="en-US" sz="1200" b="0" dirty="0">
                <a:effectLst>
                  <a:outerShdw blurRad="38100" dist="38100" dir="2700000" algn="tl">
                    <a:srgbClr val="000000">
                      <a:alpha val="43137"/>
                    </a:srgbClr>
                  </a:outerShdw>
                </a:effectLst>
              </a:rPr>
              <a:t>the faith in Jesus.</a:t>
            </a:r>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4</a:t>
            </a:fld>
            <a:endParaRPr lang="en-US"/>
          </a:p>
        </p:txBody>
      </p:sp>
    </p:spTree>
    <p:extLst>
      <p:ext uri="{BB962C8B-B14F-4D97-AF65-F5344CB8AC3E}">
        <p14:creationId xmlns:p14="http://schemas.microsoft.com/office/powerpoint/2010/main" val="146369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Some</a:t>
            </a:r>
            <a:r>
              <a:rPr lang="en-US" b="1" baseline="0" dirty="0"/>
              <a:t> Facts About </a:t>
            </a:r>
            <a:r>
              <a:rPr lang="en-US" b="1" dirty="0"/>
              <a:t>Teens</a:t>
            </a:r>
            <a:r>
              <a:rPr lang="en-US" b="1" baseline="0" dirty="0"/>
              <a:t> and Religion</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alpha val="43137"/>
                    </a:srgbClr>
                  </a:outerShdw>
                </a:effectLst>
              </a:rPr>
              <a:t>■</a:t>
            </a:r>
            <a:r>
              <a:rPr lang="en-US" sz="1200" b="0" baseline="0" dirty="0">
                <a:effectLst/>
              </a:rPr>
              <a:t> Many think </a:t>
            </a:r>
            <a:r>
              <a:rPr lang="en-US" sz="1200" b="0" dirty="0">
                <a:effectLst>
                  <a:outerShdw blurRad="38100" dist="38100" dir="2700000" algn="tl">
                    <a:srgbClr val="000000">
                      <a:alpha val="43137"/>
                    </a:srgbClr>
                  </a:outerShdw>
                </a:effectLst>
              </a:rPr>
              <a:t>teenager do not like/are not even interested in religion.</a:t>
            </a:r>
          </a:p>
          <a:p>
            <a:pPr lvl="0"/>
            <a:r>
              <a:rPr lang="en-US" sz="1200" b="0" dirty="0">
                <a:effectLst>
                  <a:outerShdw blurRad="38100" dist="38100" dir="2700000" algn="tl">
                    <a:srgbClr val="000000">
                      <a:alpha val="43137"/>
                    </a:srgbClr>
                  </a:outerShdw>
                </a:effectLst>
              </a:rPr>
              <a:t>■ Studies have shown that “adolescence is an age where the individual is concerned with what is spiritual and sacred.”</a:t>
            </a:r>
          </a:p>
          <a:p>
            <a:pPr lvl="0"/>
            <a:r>
              <a:rPr lang="en-US" sz="1200" b="0" dirty="0">
                <a:effectLst>
                  <a:outerShdw blurRad="38100" dist="38100" dir="2700000" algn="tl">
                    <a:srgbClr val="000000">
                      <a:alpha val="43137"/>
                    </a:srgbClr>
                  </a:outerShdw>
                </a:effectLst>
              </a:rPr>
              <a:t>■ It’s true that this phase of teenage life produces radical transformations not only in the form of confronting the relationship with God, but with all aspects of their life.</a:t>
            </a:r>
          </a:p>
          <a:p>
            <a:pPr lvl="0"/>
            <a:r>
              <a:rPr lang="en-US" sz="1200" b="0" dirty="0">
                <a:effectLst>
                  <a:outerShdw blurRad="38100" dist="38100" dir="2700000" algn="tl">
                    <a:srgbClr val="000000">
                      <a:alpha val="43137"/>
                    </a:srgbClr>
                  </a:outerShdw>
                </a:effectLst>
              </a:rPr>
              <a:t>■ The individual is no longer a child, so that by himself, he may discover manner and forms of living and religion that was taught to him</a:t>
            </a:r>
            <a:endParaRPr lang="en-US" dirty="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5</a:t>
            </a:fld>
            <a:endParaRPr lang="en-US"/>
          </a:p>
        </p:txBody>
      </p:sp>
    </p:spTree>
    <p:extLst>
      <p:ext uri="{BB962C8B-B14F-4D97-AF65-F5344CB8AC3E}">
        <p14:creationId xmlns:p14="http://schemas.microsoft.com/office/powerpoint/2010/main" val="392133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outerShdw blurRad="38100" dist="38100" dir="2700000" algn="tl">
                    <a:srgbClr val="000000">
                      <a:alpha val="43137"/>
                    </a:srgbClr>
                  </a:outerShdw>
                </a:effectLst>
              </a:rPr>
              <a:t>Teenage is the Best Phase of Life for Religion</a:t>
            </a:r>
          </a:p>
          <a:p>
            <a:endParaRPr lang="en-US" sz="1200" b="1" dirty="0">
              <a:effectLst>
                <a:outerShdw blurRad="38100" dist="38100" dir="2700000" algn="tl">
                  <a:srgbClr val="000000">
                    <a:alpha val="43137"/>
                  </a:srgbClr>
                </a:outerShdw>
              </a:effectLst>
            </a:endParaRPr>
          </a:p>
          <a:p>
            <a:pPr lvl="0">
              <a:buFont typeface="Arial" pitchFamily="34" charset="0"/>
              <a:buChar char="•"/>
            </a:pPr>
            <a:r>
              <a:rPr lang="en-US" sz="1200" dirty="0"/>
              <a:t> </a:t>
            </a:r>
            <a:r>
              <a:rPr lang="en-US" sz="1200" b="1" dirty="0"/>
              <a:t>Religious concepts gain more precision and depth in the final years of childhood and during puberty.</a:t>
            </a:r>
          </a:p>
          <a:p>
            <a:pPr lvl="0">
              <a:buFont typeface="Arial" pitchFamily="34" charset="0"/>
              <a:buChar char="•"/>
            </a:pPr>
            <a:r>
              <a:rPr lang="en-US" sz="1200" b="1" dirty="0"/>
              <a:t> It is the best phase of life to strengthen the values of religion and a relationship with God.</a:t>
            </a:r>
          </a:p>
          <a:p>
            <a:pPr lvl="0"/>
            <a:endParaRPr lang="en-US" sz="1200" b="1" dirty="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6</a:t>
            </a:fld>
            <a:endParaRPr lang="en-US"/>
          </a:p>
        </p:txBody>
      </p:sp>
    </p:spTree>
    <p:extLst>
      <p:ext uri="{BB962C8B-B14F-4D97-AF65-F5344CB8AC3E}">
        <p14:creationId xmlns:p14="http://schemas.microsoft.com/office/powerpoint/2010/main" val="88435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outerShdw blurRad="38100" dist="38100" dir="2700000" algn="tl">
                    <a:srgbClr val="000000">
                      <a:alpha val="43137"/>
                    </a:srgbClr>
                  </a:outerShdw>
                </a:effectLst>
              </a:rPr>
              <a:t>Teenage is the Best Phase of Life for Religion</a:t>
            </a:r>
          </a:p>
          <a:p>
            <a:pPr lvl="0">
              <a:buFont typeface="Arial" pitchFamily="34" charset="0"/>
              <a:buNone/>
            </a:pPr>
            <a:endParaRPr lang="en-US" b="1" dirty="0"/>
          </a:p>
          <a:p>
            <a:pPr lvl="0">
              <a:buFont typeface="Arial" pitchFamily="34" charset="0"/>
              <a:buChar char="•"/>
            </a:pPr>
            <a:r>
              <a:rPr lang="en-US" sz="1200" b="1" dirty="0"/>
              <a:t> </a:t>
            </a:r>
            <a:r>
              <a:rPr lang="en-US" sz="1200" b="0" dirty="0"/>
              <a:t>It is in the adolescence age that conversion take place; it is the period in which the majority of religious leaders decided to be ministers and missionaries</a:t>
            </a:r>
            <a:r>
              <a:rPr lang="en-US" b="0" dirty="0"/>
              <a:t>. </a:t>
            </a:r>
            <a:r>
              <a:rPr lang="en-US" sz="1200" b="0" dirty="0"/>
              <a:t>(317)</a:t>
            </a:r>
          </a:p>
          <a:p>
            <a:pPr lvl="0">
              <a:buFont typeface="Arial" pitchFamily="34" charset="0"/>
              <a:buNone/>
            </a:pPr>
            <a:endParaRPr lang="en-US" sz="1200" b="0" dirty="0"/>
          </a:p>
          <a:p>
            <a:pPr lvl="0"/>
            <a:r>
              <a:rPr lang="en-US" sz="1200" b="0" dirty="0"/>
              <a:t>Then, what happens in the teen years? If there is a concern and an interest for spiritual matters, why at times is there such indifference?</a:t>
            </a:r>
          </a:p>
          <a:p>
            <a:endParaRPr lang="en-US" b="1" dirty="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7</a:t>
            </a:fld>
            <a:endParaRPr lang="en-US"/>
          </a:p>
        </p:txBody>
      </p:sp>
    </p:spTree>
    <p:extLst>
      <p:ext uri="{BB962C8B-B14F-4D97-AF65-F5344CB8AC3E}">
        <p14:creationId xmlns:p14="http://schemas.microsoft.com/office/powerpoint/2010/main" val="101961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chemeClr val="tx1"/>
                </a:solidFill>
                <a:effectLst>
                  <a:outerShdw blurRad="38100" dist="38100" dir="2700000" algn="tl">
                    <a:srgbClr val="000000">
                      <a:alpha val="43137"/>
                    </a:srgbClr>
                  </a:outerShdw>
                </a:effectLst>
                <a:latin typeface="Calibri" pitchFamily="34" charset="0"/>
              </a:rPr>
              <a:t>What Are Teens  Seeking?</a:t>
            </a:r>
          </a:p>
          <a:p>
            <a:endParaRPr lang="en-US" sz="1200" b="1" dirty="0">
              <a:solidFill>
                <a:schemeClr val="tx1"/>
              </a:solidFill>
              <a:effectLst>
                <a:outerShdw blurRad="38100" dist="38100" dir="2700000" algn="tl">
                  <a:srgbClr val="000000">
                    <a:alpha val="43137"/>
                  </a:srgbClr>
                </a:outerShdw>
              </a:effectLst>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chemeClr val="tx1"/>
                </a:solidFill>
                <a:effectLst>
                  <a:outerShdw blurRad="38100" dist="38100" dir="2700000" algn="tl">
                    <a:srgbClr val="000000">
                      <a:alpha val="43137"/>
                    </a:srgbClr>
                  </a:outerShdw>
                </a:effectLst>
                <a:latin typeface="Calibri" pitchFamily="34" charset="0"/>
              </a:rPr>
              <a:t> </a:t>
            </a:r>
            <a:r>
              <a:rPr lang="en-US" dirty="0"/>
              <a:t>They seek in religion its rationality and its logic</a:t>
            </a:r>
            <a:r>
              <a:rPr lang="en-US" baseline="0" dirty="0"/>
              <a:t> -- </a:t>
            </a:r>
            <a:r>
              <a:rPr lang="en-US" b="0" dirty="0"/>
              <a:t>It is because that through their nature the adolescent is a reformer of the world and religion does not escape their criticism.</a:t>
            </a: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They question religion for its values</a:t>
            </a:r>
            <a:r>
              <a:rPr lang="en-US" baseline="0" dirty="0"/>
              <a:t> and its practical utility -- </a:t>
            </a:r>
            <a:r>
              <a:rPr lang="en-US" b="0" dirty="0"/>
              <a:t>The problems that they have with religion are not because</a:t>
            </a:r>
            <a:r>
              <a:rPr lang="en-US" b="0" baseline="0" dirty="0"/>
              <a:t> </a:t>
            </a:r>
            <a:r>
              <a:rPr lang="en-US" b="0" dirty="0"/>
              <a:t>of religion itself, but because of poor models of parents and religious 	leaders.</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They want to know if religion is useful for something that is meaningful in life. -- </a:t>
            </a:r>
            <a:r>
              <a:rPr lang="en-US" b="0" dirty="0"/>
              <a:t>They want a more authentic religion of reflection, with less routine, and more awareness. </a:t>
            </a:r>
            <a:r>
              <a:rPr lang="en-US" baseline="0" dirty="0"/>
              <a:t>What good does this 	do me? What has the church’s teachings produced in the life of the believers? Is this worthwhile to get into this?</a:t>
            </a:r>
            <a:endParaRPr lang="en-US" sz="1200" b="1" dirty="0">
              <a:solidFill>
                <a:schemeClr val="tx1"/>
              </a:solidFill>
              <a:effectLst>
                <a:outerShdw blurRad="38100" dist="38100" dir="2700000" algn="tl">
                  <a:srgbClr val="000000">
                    <a:alpha val="43137"/>
                  </a:srgbClr>
                </a:outerShdw>
              </a:effectLst>
              <a:latin typeface="Calibri" pitchFamily="34" charset="0"/>
            </a:endParaRPr>
          </a:p>
          <a:p>
            <a:endParaRPr lang="en-US" sz="1200" b="1" dirty="0">
              <a:solidFill>
                <a:schemeClr val="tx1"/>
              </a:solidFill>
              <a:effectLst>
                <a:outerShdw blurRad="38100" dist="38100" dir="2700000" algn="tl">
                  <a:srgbClr val="000000">
                    <a:alpha val="43137"/>
                  </a:srgbClr>
                </a:outerShdw>
              </a:effectLst>
              <a:latin typeface="Calibri" pitchFamily="34" charset="0"/>
            </a:endParaRPr>
          </a:p>
          <a:p>
            <a:r>
              <a:rPr lang="en-US" dirty="0"/>
              <a:t>What commonly happens at</a:t>
            </a:r>
            <a:r>
              <a:rPr lang="en-US" baseline="0" dirty="0"/>
              <a:t> this age “is the loss of enjoyment for religion and for everything that has to do with religion, because of the practices learned during childhood.” (317)</a:t>
            </a:r>
          </a:p>
          <a:p>
            <a:r>
              <a:rPr lang="en-US" baseline="0" dirty="0"/>
              <a:t>The child accepts everything that is told to them without questioning. There are many “whys” but few “</a:t>
            </a:r>
            <a:r>
              <a:rPr lang="en-US" baseline="0" dirty="0" err="1"/>
              <a:t>becauses</a:t>
            </a:r>
            <a:r>
              <a:rPr lang="en-US" baseline="0" dirty="0"/>
              <a:t>”. In the teen age years, the “whys” RECEIVE the connotation of “because”.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moral, family, professional conduct of the father and mother? Are they true Christians,</a:t>
            </a:r>
            <a:r>
              <a:rPr lang="en-US" baseline="0" dirty="0"/>
              <a:t> or just in appearance? How do the Christians that they know live? Are they one thing in the church and another outside the church?</a:t>
            </a:r>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8</a:t>
            </a:fld>
            <a:endParaRPr lang="en-US"/>
          </a:p>
        </p:txBody>
      </p:sp>
    </p:spTree>
    <p:extLst>
      <p:ext uri="{BB962C8B-B14F-4D97-AF65-F5344CB8AC3E}">
        <p14:creationId xmlns:p14="http://schemas.microsoft.com/office/powerpoint/2010/main" val="221927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Factors in Teens’ Response</a:t>
            </a:r>
          </a:p>
          <a:p>
            <a:endParaRPr lang="en-US" b="0" dirty="0"/>
          </a:p>
          <a:p>
            <a:pPr lvl="0">
              <a:buFont typeface="Arial" pitchFamily="34" charset="0"/>
              <a:buChar char="•"/>
            </a:pPr>
            <a:r>
              <a:rPr lang="en-US" sz="1200" b="0" dirty="0"/>
              <a:t> Positive response to religion depends on the role models exhibited by parents and the individuals who affect the religious life of the child and the adolescent.</a:t>
            </a:r>
          </a:p>
          <a:p>
            <a:pPr lvl="0">
              <a:buFont typeface="Arial" pitchFamily="34" charset="0"/>
              <a:buChar char="•"/>
            </a:pPr>
            <a:r>
              <a:rPr lang="en-US" sz="1200" b="0" dirty="0"/>
              <a:t> The rebelliousness of the teen toward religion is a form of rebelling against the people who desire to impose upon them religion which they themselves many times do not practice.</a:t>
            </a:r>
          </a:p>
          <a:p>
            <a:pPr lvl="0">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9</a:t>
            </a:fld>
            <a:endParaRPr lang="en-US"/>
          </a:p>
        </p:txBody>
      </p:sp>
    </p:spTree>
    <p:extLst>
      <p:ext uri="{BB962C8B-B14F-4D97-AF65-F5344CB8AC3E}">
        <p14:creationId xmlns:p14="http://schemas.microsoft.com/office/powerpoint/2010/main" val="7236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10C3634-B7EB-40CF-A865-407C0AB7A8A2}" type="datetimeFigureOut">
              <a:rPr lang="en-US" smtClean="0"/>
              <a:pPr/>
              <a:t>7/12/21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0D24C4E-F0DB-40DF-89ED-2F1753D25344}"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0C3634-B7EB-40CF-A865-407C0AB7A8A2}" type="datetimeFigureOut">
              <a:rPr lang="en-US" smtClean="0"/>
              <a:pPr/>
              <a:t>7/12/21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4C4E-F0DB-40DF-89ED-2F1753D253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0C3634-B7EB-40CF-A865-407C0AB7A8A2}" type="datetimeFigureOut">
              <a:rPr lang="en-US" smtClean="0"/>
              <a:pPr/>
              <a:t>7/12/21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4C4E-F0DB-40DF-89ED-2F1753D253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0C3634-B7EB-40CF-A865-407C0AB7A8A2}" type="datetimeFigureOut">
              <a:rPr lang="en-US" smtClean="0"/>
              <a:pPr/>
              <a:t>7/12/21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4C4E-F0DB-40DF-89ED-2F1753D253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0C3634-B7EB-40CF-A865-407C0AB7A8A2}" type="datetimeFigureOut">
              <a:rPr lang="en-US" smtClean="0"/>
              <a:pPr/>
              <a:t>7/12/21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4C4E-F0DB-40DF-89ED-2F1753D25344}"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0C3634-B7EB-40CF-A865-407C0AB7A8A2}" type="datetimeFigureOut">
              <a:rPr lang="en-US" smtClean="0"/>
              <a:pPr/>
              <a:t>7/12/21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24C4E-F0DB-40DF-89ED-2F1753D253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10C3634-B7EB-40CF-A865-407C0AB7A8A2}" type="datetimeFigureOut">
              <a:rPr lang="en-US" smtClean="0"/>
              <a:pPr/>
              <a:t>7/12/21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24C4E-F0DB-40DF-89ED-2F1753D25344}"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A10C3634-B7EB-40CF-A865-407C0AB7A8A2}" type="datetimeFigureOut">
              <a:rPr lang="en-US" smtClean="0"/>
              <a:pPr/>
              <a:t>7/12/21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24C4E-F0DB-40DF-89ED-2F1753D253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C3634-B7EB-40CF-A865-407C0AB7A8A2}" type="datetimeFigureOut">
              <a:rPr lang="en-US" smtClean="0"/>
              <a:pPr/>
              <a:t>7/12/21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24C4E-F0DB-40DF-89ED-2F1753D253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0C3634-B7EB-40CF-A865-407C0AB7A8A2}" type="datetimeFigureOut">
              <a:rPr lang="en-US" smtClean="0"/>
              <a:pPr/>
              <a:t>7/12/21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24C4E-F0DB-40DF-89ED-2F1753D253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10C3634-B7EB-40CF-A865-407C0AB7A8A2}" type="datetimeFigureOut">
              <a:rPr lang="en-US" smtClean="0"/>
              <a:pPr/>
              <a:t>7/12/21</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80D24C4E-F0DB-40DF-89ED-2F1753D253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10C3634-B7EB-40CF-A865-407C0AB7A8A2}" type="datetimeFigureOut">
              <a:rPr lang="en-US" smtClean="0"/>
              <a:pPr/>
              <a:t>7/12/21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0D24C4E-F0DB-40DF-89ED-2F1753D2534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1800" y="5816025"/>
            <a:ext cx="3733800" cy="584775"/>
          </a:xfrm>
          <a:prstGeom prst="rect">
            <a:avLst/>
          </a:prstGeom>
          <a:noFill/>
        </p:spPr>
        <p:txBody>
          <a:bodyPr wrap="square" rtlCol="0">
            <a:spAutoFit/>
          </a:bodyPr>
          <a:lstStyle/>
          <a:p>
            <a:pPr algn="ctr"/>
            <a:r>
              <a:rPr lang="en-US" sz="3200" b="1" dirty="0">
                <a:solidFill>
                  <a:srgbClr val="FFFFFF"/>
                </a:solidFill>
                <a:effectLst>
                  <a:outerShdw blurRad="38100" dist="38100" dir="2700000" algn="tl">
                    <a:srgbClr val="000000">
                      <a:alpha val="43137"/>
                    </a:srgbClr>
                  </a:outerShdw>
                </a:effectLst>
              </a:rPr>
              <a:t>TEENS &amp; RELIGION</a:t>
            </a:r>
          </a:p>
        </p:txBody>
      </p:sp>
      <p:pic>
        <p:nvPicPr>
          <p:cNvPr id="9" name="Picture 8">
            <a:extLst>
              <a:ext uri="{FF2B5EF4-FFF2-40B4-BE49-F238E27FC236}">
                <a16:creationId xmlns:a16="http://schemas.microsoft.com/office/drawing/2014/main" id="{98CAE311-8FA3-2C4F-A92B-0E25DD599378}"/>
              </a:ext>
            </a:extLst>
          </p:cNvPr>
          <p:cNvPicPr>
            <a:picLocks noChangeAspect="1"/>
          </p:cNvPicPr>
          <p:nvPr/>
        </p:nvPicPr>
        <p:blipFill>
          <a:blip r:embed="rId3"/>
          <a:stretch>
            <a:fillRect/>
          </a:stretch>
        </p:blipFill>
        <p:spPr>
          <a:xfrm>
            <a:off x="457200" y="457200"/>
            <a:ext cx="8305800" cy="5257800"/>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orizontal Scroll 18"/>
          <p:cNvSpPr/>
          <p:nvPr/>
        </p:nvSpPr>
        <p:spPr>
          <a:xfrm>
            <a:off x="1447800" y="4191000"/>
            <a:ext cx="6172200" cy="236220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rot="711292">
            <a:off x="2621897" y="1003071"/>
            <a:ext cx="6019800" cy="2009061"/>
          </a:xfrm>
          <a:prstGeom prst="wedgeRoundRectCallou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He wants religion. He is concerned with spiritual matters. He desires the security that religion gives to the human being</a:t>
            </a:r>
          </a:p>
        </p:txBody>
      </p:sp>
      <p:pic>
        <p:nvPicPr>
          <p:cNvPr id="6146" name="Picture 2" descr="C:\Documents and Settings\KohL\My Documents\CLIP ARTS\Christian Clipart\PEOPLE\TEENS\PETEE016.WMF"/>
          <p:cNvPicPr>
            <a:picLocks noChangeAspect="1" noChangeArrowheads="1"/>
          </p:cNvPicPr>
          <p:nvPr/>
        </p:nvPicPr>
        <p:blipFill>
          <a:blip r:embed="rId3" cstate="print"/>
          <a:srcRect/>
          <a:stretch>
            <a:fillRect/>
          </a:stretch>
        </p:blipFill>
        <p:spPr bwMode="auto">
          <a:xfrm rot="20735324">
            <a:off x="987551" y="213305"/>
            <a:ext cx="2067640" cy="2073944"/>
          </a:xfrm>
          <a:prstGeom prst="rect">
            <a:avLst/>
          </a:prstGeom>
          <a:noFill/>
        </p:spPr>
      </p:pic>
      <p:sp>
        <p:nvSpPr>
          <p:cNvPr id="17" name="Rectangle 16"/>
          <p:cNvSpPr/>
          <p:nvPr/>
        </p:nvSpPr>
        <p:spPr>
          <a:xfrm rot="20369512">
            <a:off x="2662284" y="3060465"/>
            <a:ext cx="284822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Paradox</a:t>
            </a:r>
          </a:p>
        </p:txBody>
      </p:sp>
      <p:sp>
        <p:nvSpPr>
          <p:cNvPr id="18" name="Vertical Scroll 17"/>
          <p:cNvSpPr/>
          <p:nvPr/>
        </p:nvSpPr>
        <p:spPr>
          <a:xfrm>
            <a:off x="319649" y="4267200"/>
            <a:ext cx="8443351" cy="2219801"/>
          </a:xfrm>
          <a:prstGeom prst="verticalScroll">
            <a:avLst/>
          </a:prstGeom>
          <a:noFill/>
        </p:spPr>
        <p:txBody>
          <a:bodyPr wrap="square" lIns="91440" tIns="45720" rIns="91440" bIns="45720">
            <a:spAutoFit/>
          </a:bodyPr>
          <a:lstStyle/>
          <a:p>
            <a:pPr algn="ctr"/>
            <a:r>
              <a:rPr lang="en-US" sz="2800" b="1" dirty="0">
                <a:ln w="10541" cmpd="sng">
                  <a:noFill/>
                  <a:prstDash val="solid"/>
                </a:ln>
                <a:solidFill>
                  <a:schemeClr val="bg1"/>
                </a:solidFill>
              </a:rPr>
              <a:t>   </a:t>
            </a:r>
            <a:r>
              <a:rPr lang="en-US" sz="2800" b="1" dirty="0">
                <a:ln w="10541" cmpd="sng">
                  <a:noFill/>
                  <a:prstDash val="solid"/>
                </a:ln>
                <a:solidFill>
                  <a:schemeClr val="bg1"/>
                </a:solidFill>
                <a:effectLst>
                  <a:outerShdw blurRad="38100" dist="38100" dir="2700000" algn="tl">
                    <a:srgbClr val="000000">
                      <a:alpha val="43137"/>
                    </a:srgbClr>
                  </a:outerShdw>
                </a:effectLst>
              </a:rPr>
              <a:t>He rejects it, distances himself from </a:t>
            </a:r>
          </a:p>
          <a:p>
            <a:pPr algn="ctr"/>
            <a:r>
              <a:rPr lang="en-US" sz="2800" b="1" dirty="0">
                <a:ln w="10541" cmpd="sng">
                  <a:noFill/>
                  <a:prstDash val="solid"/>
                </a:ln>
                <a:solidFill>
                  <a:schemeClr val="bg1"/>
                </a:solidFill>
                <a:effectLst>
                  <a:outerShdw blurRad="38100" dist="38100" dir="2700000" algn="tl">
                    <a:srgbClr val="000000">
                      <a:alpha val="43137"/>
                    </a:srgbClr>
                  </a:outerShdw>
                </a:effectLst>
              </a:rPr>
              <a:t>it, becomes critical, hard and </a:t>
            </a:r>
          </a:p>
          <a:p>
            <a:pPr algn="ctr"/>
            <a:r>
              <a:rPr lang="en-US" sz="2800" b="1" dirty="0">
                <a:ln w="10541" cmpd="sng">
                  <a:noFill/>
                  <a:prstDash val="solid"/>
                </a:ln>
                <a:solidFill>
                  <a:schemeClr val="bg1"/>
                </a:solidFill>
                <a:effectLst>
                  <a:outerShdw blurRad="38100" dist="38100" dir="2700000" algn="tl">
                    <a:srgbClr val="000000">
                      <a:alpha val="43137"/>
                    </a:srgbClr>
                  </a:outerShdw>
                </a:effectLst>
              </a:rPr>
              <a:t>inflexible because of what he sees </a:t>
            </a:r>
          </a:p>
          <a:p>
            <a:pPr algn="ctr"/>
            <a:r>
              <a:rPr lang="en-US" sz="2800" b="1" dirty="0">
                <a:ln w="10541" cmpd="sng">
                  <a:noFill/>
                  <a:prstDash val="solid"/>
                </a:ln>
                <a:solidFill>
                  <a:schemeClr val="bg1"/>
                </a:solidFill>
                <a:effectLst>
                  <a:outerShdw blurRad="38100" dist="38100" dir="2700000" algn="tl">
                    <a:srgbClr val="000000">
                      <a:alpha val="43137"/>
                    </a:srgbClr>
                  </a:outerShdw>
                </a:effectLst>
              </a:rPr>
              <a:t>and lives within it</a:t>
            </a:r>
          </a:p>
        </p:txBody>
      </p:sp>
      <p:pic>
        <p:nvPicPr>
          <p:cNvPr id="6147" name="Picture 3" descr="C:\Documents and Settings\KohL\My Documents\CLIP ARTS\Christian Clipart\PEOPLE\TEENS\PETEE021.WMF"/>
          <p:cNvPicPr>
            <a:picLocks noChangeAspect="1" noChangeArrowheads="1"/>
          </p:cNvPicPr>
          <p:nvPr/>
        </p:nvPicPr>
        <p:blipFill>
          <a:blip r:embed="rId4" cstate="print"/>
          <a:srcRect/>
          <a:stretch>
            <a:fillRect/>
          </a:stretch>
        </p:blipFill>
        <p:spPr bwMode="auto">
          <a:xfrm>
            <a:off x="5791200" y="3056915"/>
            <a:ext cx="1524000" cy="1571379"/>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linds(horizontal)">
                                      <p:cBhvr>
                                        <p:cTn id="12" dur="500"/>
                                        <p:tgtEl>
                                          <p:spTgt spid="614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wedge">
                                      <p:cBhvr>
                                        <p:cTn id="21" dur="1000"/>
                                        <p:tgtEl>
                                          <p:spTgt spid="6147"/>
                                        </p:tgtEl>
                                      </p:cBhvr>
                                    </p:animEffect>
                                  </p:childTnLst>
                                </p:cTn>
                              </p:par>
                            </p:childTnLst>
                          </p:cTn>
                        </p:par>
                        <p:par>
                          <p:cTn id="22" fill="hold">
                            <p:stCondLst>
                              <p:cond delay="1000"/>
                            </p:stCondLst>
                            <p:childTnLst>
                              <p:par>
                                <p:cTn id="23" presetID="8"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amond(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a:off x="304800" y="1219200"/>
            <a:ext cx="8382000" cy="5334000"/>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457200" y="228600"/>
            <a:ext cx="8686800" cy="914400"/>
          </a:xfrm>
        </p:spPr>
        <p:txBody>
          <a:bodyPr/>
          <a:lstStyle/>
          <a:p>
            <a:r>
              <a:rPr lang="en-US" sz="3600" b="1" dirty="0">
                <a:solidFill>
                  <a:schemeClr val="tx1"/>
                </a:solidFill>
                <a:effectLst>
                  <a:outerShdw blurRad="38100" dist="38100" dir="2700000" algn="tl">
                    <a:srgbClr val="000000">
                      <a:alpha val="43137"/>
                    </a:srgbClr>
                  </a:outerShdw>
                </a:effectLst>
              </a:rPr>
              <a:t>What Separates Teens from Religion?</a:t>
            </a:r>
          </a:p>
        </p:txBody>
      </p:sp>
      <p:sp>
        <p:nvSpPr>
          <p:cNvPr id="10" name="Content Placeholder 9"/>
          <p:cNvSpPr>
            <a:spLocks noGrp="1"/>
          </p:cNvSpPr>
          <p:nvPr>
            <p:ph idx="1"/>
          </p:nvPr>
        </p:nvSpPr>
        <p:spPr>
          <a:xfrm>
            <a:off x="990600" y="1463040"/>
            <a:ext cx="7315200" cy="5105400"/>
          </a:xfrm>
        </p:spPr>
        <p:txBody>
          <a:bodyPr>
            <a:normAutofit/>
          </a:bodyPr>
          <a:lstStyle/>
          <a:p>
            <a:r>
              <a:rPr lang="en-US" sz="3200" b="1" dirty="0">
                <a:solidFill>
                  <a:sysClr val="windowText" lastClr="000000"/>
                </a:solidFill>
              </a:rPr>
              <a:t>The quality of the interpersonal relationships between teens and those who exercise religious authority.</a:t>
            </a:r>
          </a:p>
          <a:p>
            <a:r>
              <a:rPr lang="en-US" sz="3200" b="1" dirty="0">
                <a:solidFill>
                  <a:sysClr val="windowText" lastClr="000000"/>
                </a:solidFill>
              </a:rPr>
              <a:t>Inconsistency between what is professed as belief and what is lived.</a:t>
            </a:r>
          </a:p>
          <a:p>
            <a:r>
              <a:rPr lang="en-US" sz="3200" b="1" dirty="0">
                <a:solidFill>
                  <a:sysClr val="windowText" lastClr="000000"/>
                </a:solidFill>
              </a:rPr>
              <a:t>Concepts that teens have regarding religion.</a:t>
            </a:r>
          </a:p>
          <a:p>
            <a:pPr>
              <a:buNone/>
            </a:pPr>
            <a:endParaRPr lang="en-US" sz="2800" dirty="0">
              <a:solidFill>
                <a:sysClr val="windowText" lastClr="000000"/>
              </a:solidFill>
            </a:endParaRPr>
          </a:p>
        </p:txBody>
      </p:sp>
      <p:sp>
        <p:nvSpPr>
          <p:cNvPr id="11" name="Rectangle 10"/>
          <p:cNvSpPr/>
          <p:nvPr/>
        </p:nvSpPr>
        <p:spPr>
          <a:xfrm>
            <a:off x="0" y="0"/>
            <a:ext cx="38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381000" cy="6858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ounded Rectangle 6"/>
          <p:cNvSpPr/>
          <p:nvPr/>
        </p:nvSpPr>
        <p:spPr>
          <a:xfrm>
            <a:off x="457200" y="1537931"/>
            <a:ext cx="8153399" cy="4922963"/>
          </a:xfrm>
          <a:prstGeom prst="roundRect">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33400" y="515978"/>
            <a:ext cx="8221979" cy="1021953"/>
          </a:xfrm>
        </p:spPr>
        <p:txBody>
          <a:bodyPr>
            <a:noAutofit/>
          </a:bodyPr>
          <a:lstStyle/>
          <a:p>
            <a:pPr lvl="0" algn="ctr"/>
            <a:r>
              <a:rPr lang="en-US" b="1" dirty="0">
                <a:latin typeface="Calibri" pitchFamily="34" charset="0"/>
              </a:rPr>
              <a:t>Religion, Identify and Independence  </a:t>
            </a:r>
            <a:br>
              <a:rPr lang="en-US" sz="4400" b="1" dirty="0">
                <a:latin typeface="Calibri" pitchFamily="34" charset="0"/>
              </a:rPr>
            </a:br>
            <a:r>
              <a:rPr lang="en-US" sz="4400" b="1" dirty="0">
                <a:latin typeface="Calibri" pitchFamily="34" charset="0"/>
              </a:rPr>
              <a:t>   </a:t>
            </a:r>
          </a:p>
        </p:txBody>
      </p:sp>
      <p:sp>
        <p:nvSpPr>
          <p:cNvPr id="6" name="Content Placeholder 5"/>
          <p:cNvSpPr>
            <a:spLocks noGrp="1"/>
          </p:cNvSpPr>
          <p:nvPr>
            <p:ph idx="1"/>
          </p:nvPr>
        </p:nvSpPr>
        <p:spPr>
          <a:xfrm>
            <a:off x="990600" y="2209800"/>
            <a:ext cx="7239000" cy="4374753"/>
          </a:xfrm>
        </p:spPr>
        <p:txBody>
          <a:bodyPr>
            <a:noAutofit/>
          </a:bodyPr>
          <a:lstStyle/>
          <a:p>
            <a:pPr lvl="0"/>
            <a:r>
              <a:rPr lang="en-US" sz="2800" b="1" dirty="0">
                <a:solidFill>
                  <a:srgbClr val="FF0000"/>
                </a:solidFill>
                <a:latin typeface="Arial Rounded MT Bold" pitchFamily="34" charset="0"/>
              </a:rPr>
              <a:t>When the young teen establishes differences between himself and his parents, he can reach the point of not accepting some values and customs adopted by them, as a means of seeing himself as a person with his own identity.</a:t>
            </a:r>
          </a:p>
          <a:p>
            <a:endParaRPr lang="en-US" sz="2800" b="1" dirty="0">
              <a:solidFill>
                <a:srgbClr val="FF0000"/>
              </a:solidFill>
              <a:latin typeface="Arial Rounded MT Bold"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8742" y="1295400"/>
            <a:ext cx="7162800" cy="3416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buFont typeface="Arial" pitchFamily="34" charset="0"/>
              <a:buChar char="•"/>
            </a:pPr>
            <a:r>
              <a:rPr lang="en-US" sz="3600" b="1" dirty="0">
                <a:effectLst>
                  <a:outerShdw blurRad="38100" dist="38100" dir="2700000" algn="tl">
                    <a:srgbClr val="000000">
                      <a:alpha val="43137"/>
                    </a:srgbClr>
                  </a:outerShdw>
                </a:effectLst>
                <a:latin typeface="Calibri" pitchFamily="34" charset="0"/>
              </a:rPr>
              <a:t> The rebellion or challenge of the  </a:t>
            </a:r>
          </a:p>
          <a:p>
            <a:pPr lvl="0"/>
            <a:r>
              <a:rPr lang="en-US" sz="3600" b="1" dirty="0">
                <a:effectLst>
                  <a:outerShdw blurRad="38100" dist="38100" dir="2700000" algn="tl">
                    <a:srgbClr val="000000">
                      <a:alpha val="43137"/>
                    </a:srgbClr>
                  </a:outerShdw>
                </a:effectLst>
                <a:latin typeface="Calibri" pitchFamily="34" charset="0"/>
              </a:rPr>
              <a:t>   teen is related to his uneasiness  </a:t>
            </a:r>
          </a:p>
          <a:p>
            <a:pPr lvl="0"/>
            <a:r>
              <a:rPr lang="en-US" sz="3600" b="1" dirty="0">
                <a:effectLst>
                  <a:outerShdw blurRad="38100" dist="38100" dir="2700000" algn="tl">
                    <a:srgbClr val="000000">
                      <a:alpha val="43137"/>
                    </a:srgbClr>
                  </a:outerShdw>
                </a:effectLst>
                <a:latin typeface="Calibri" pitchFamily="34" charset="0"/>
              </a:rPr>
              <a:t>   regarding his identity.  In his  </a:t>
            </a:r>
          </a:p>
          <a:p>
            <a:pPr lvl="0"/>
            <a:r>
              <a:rPr lang="en-US" sz="3600" b="1" dirty="0">
                <a:effectLst>
                  <a:outerShdw blurRad="38100" dist="38100" dir="2700000" algn="tl">
                    <a:srgbClr val="000000">
                      <a:alpha val="43137"/>
                    </a:srgbClr>
                  </a:outerShdw>
                </a:effectLst>
                <a:latin typeface="Calibri" pitchFamily="34" charset="0"/>
              </a:rPr>
              <a:t>  declaration of independence, he  </a:t>
            </a:r>
          </a:p>
          <a:p>
            <a:pPr lvl="0"/>
            <a:r>
              <a:rPr lang="en-US" sz="3600" b="1" dirty="0">
                <a:effectLst>
                  <a:outerShdw blurRad="38100" dist="38100" dir="2700000" algn="tl">
                    <a:srgbClr val="000000">
                      <a:alpha val="43137"/>
                    </a:srgbClr>
                  </a:outerShdw>
                </a:effectLst>
                <a:latin typeface="Calibri" pitchFamily="34" charset="0"/>
              </a:rPr>
              <a:t>  rejects the concepts and teaching </a:t>
            </a:r>
          </a:p>
          <a:p>
            <a:pPr lvl="0"/>
            <a:r>
              <a:rPr lang="en-US" sz="3600" b="1" dirty="0">
                <a:effectLst>
                  <a:outerShdw blurRad="38100" dist="38100" dir="2700000" algn="tl">
                    <a:srgbClr val="000000">
                      <a:alpha val="43137"/>
                    </a:srgbClr>
                  </a:outerShdw>
                </a:effectLst>
                <a:latin typeface="Calibri" pitchFamily="34" charset="0"/>
              </a:rPr>
              <a:t>  of his initial phase.</a:t>
            </a:r>
          </a:p>
        </p:txBody>
      </p:sp>
      <p:pic>
        <p:nvPicPr>
          <p:cNvPr id="7172" name="Picture 4" descr="C:\Documents and Settings\KohL\My Documents\CLIP ARTS\Christian Clipart\PEOPLE\TEENS\PETEE015.WMF"/>
          <p:cNvPicPr>
            <a:picLocks noChangeAspect="1" noChangeArrowheads="1"/>
          </p:cNvPicPr>
          <p:nvPr/>
        </p:nvPicPr>
        <p:blipFill>
          <a:blip r:embed="rId3" cstate="print"/>
          <a:srcRect/>
          <a:stretch>
            <a:fillRect/>
          </a:stretch>
        </p:blipFill>
        <p:spPr bwMode="auto">
          <a:xfrm rot="790143">
            <a:off x="6945952" y="4299923"/>
            <a:ext cx="1136405" cy="1561229"/>
          </a:xfrm>
          <a:prstGeom prst="rect">
            <a:avLst/>
          </a:prstGeom>
          <a:noFill/>
        </p:spPr>
      </p:pic>
    </p:spTree>
  </p:cSld>
  <p:clrMapOvr>
    <a:masterClrMapping/>
  </p:clrMapOvr>
  <p:transition>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7000" y="4953000"/>
            <a:ext cx="4495800" cy="1601331"/>
          </a:xfrm>
          <a:prstGeom prst="ellipse">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r>
              <a:rPr lang="en-US" sz="3600" dirty="0">
                <a:solidFill>
                  <a:schemeClr val="tx1"/>
                </a:solidFill>
                <a:effectLst>
                  <a:outerShdw blurRad="38100" dist="38100" dir="2700000" algn="tl">
                    <a:srgbClr val="000000">
                      <a:alpha val="43137"/>
                    </a:srgbClr>
                  </a:outerShdw>
                </a:effectLst>
                <a:latin typeface="Arial Rounded MT Bold" pitchFamily="34" charset="0"/>
              </a:rPr>
              <a:t>   </a:t>
            </a:r>
            <a:r>
              <a:rPr lang="en-US" sz="3200" dirty="0">
                <a:solidFill>
                  <a:schemeClr val="tx1"/>
                </a:solidFill>
                <a:effectLst>
                  <a:outerShdw blurRad="38100" dist="38100" dir="2700000" algn="tl">
                    <a:srgbClr val="000000">
                      <a:alpha val="43137"/>
                    </a:srgbClr>
                  </a:outerShdw>
                </a:effectLst>
                <a:latin typeface="Arial Rounded MT Bold" pitchFamily="34" charset="0"/>
              </a:rPr>
              <a:t>Rejection of    </a:t>
            </a:r>
          </a:p>
          <a:p>
            <a:pPr lvl="0"/>
            <a:r>
              <a:rPr lang="en-US" sz="3200" dirty="0">
                <a:solidFill>
                  <a:schemeClr val="tx1"/>
                </a:solidFill>
                <a:effectLst>
                  <a:outerShdw blurRad="38100" dist="38100" dir="2700000" algn="tl">
                    <a:srgbClr val="000000">
                      <a:alpha val="43137"/>
                    </a:srgbClr>
                  </a:outerShdw>
                </a:effectLst>
                <a:latin typeface="Arial Rounded MT Bold" pitchFamily="34" charset="0"/>
              </a:rPr>
              <a:t>       religion</a:t>
            </a:r>
            <a:endParaRPr lang="en-US" sz="3200" u="sng" dirty="0">
              <a:solidFill>
                <a:schemeClr val="tx1"/>
              </a:solidFill>
              <a:effectLst>
                <a:outerShdw blurRad="38100" dist="38100" dir="2700000" algn="tl">
                  <a:srgbClr val="000000">
                    <a:alpha val="43137"/>
                  </a:srgbClr>
                </a:outerShdw>
              </a:effectLst>
              <a:latin typeface="Arial Rounded MT Bold" pitchFamily="34" charset="0"/>
            </a:endParaRPr>
          </a:p>
        </p:txBody>
      </p:sp>
      <p:sp>
        <p:nvSpPr>
          <p:cNvPr id="5" name="Down Arrow Callout 4"/>
          <p:cNvSpPr/>
          <p:nvPr/>
        </p:nvSpPr>
        <p:spPr>
          <a:xfrm>
            <a:off x="609600" y="381000"/>
            <a:ext cx="8153400" cy="4101941"/>
          </a:xfrm>
          <a:prstGeom prst="downArrowCallou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a:effectLst>
                  <a:outerShdw blurRad="38100" dist="38100" dir="2700000" algn="tl">
                    <a:srgbClr val="000000">
                      <a:alpha val="43137"/>
                    </a:srgbClr>
                  </a:outerShdw>
                </a:effectLst>
                <a:latin typeface="Arial Rounded MT Bold" pitchFamily="34" charset="0"/>
              </a:rPr>
              <a:t>If parents or other authority figures understand the necessity and the nature of the process of emancipation, they can really help with intelligent and understanding guidance.  If we impose value system on teen, not allowing him to obtain a separate identity </a:t>
            </a:r>
            <a:endParaRPr lang="en-US" sz="2800" dirty="0">
              <a:effectLst>
                <a:outerShdw blurRad="38100" dist="38100" dir="2700000" algn="tl">
                  <a:srgbClr val="000000">
                    <a:alpha val="43137"/>
                  </a:srgbClr>
                </a:outerShdw>
              </a:effectLst>
            </a:endParaRPr>
          </a:p>
        </p:txBody>
      </p:sp>
      <p:pic>
        <p:nvPicPr>
          <p:cNvPr id="8194" name="Picture 2" descr="F:\My Pictures\Teenagers\crs0271352.JPG"/>
          <p:cNvPicPr>
            <a:picLocks noChangeAspect="1" noChangeArrowheads="1"/>
          </p:cNvPicPr>
          <p:nvPr/>
        </p:nvPicPr>
        <p:blipFill>
          <a:blip r:embed="rId3" cstate="print">
            <a:clrChange>
              <a:clrFrom>
                <a:srgbClr val="FFFFFF"/>
              </a:clrFrom>
              <a:clrTo>
                <a:srgbClr val="FFFFFF">
                  <a:alpha val="0"/>
                </a:srgbClr>
              </a:clrTo>
            </a:clrChange>
            <a:lum bright="10000"/>
          </a:blip>
          <a:srcRect b="27098"/>
          <a:stretch>
            <a:fillRect/>
          </a:stretch>
        </p:blipFill>
        <p:spPr bwMode="auto">
          <a:xfrm rot="834901">
            <a:off x="5274053" y="3827039"/>
            <a:ext cx="2623263" cy="1458207"/>
          </a:xfrm>
          <a:prstGeom prst="rect">
            <a:avLst/>
          </a:prstGeom>
          <a:noFill/>
        </p:spPr>
      </p:pic>
      <p:pic>
        <p:nvPicPr>
          <p:cNvPr id="1027" name="Picture 3" descr="C:\Documents and Settings\KohL\Local Settings\Temporary Internet Files\Content.IE5\6JFKOSOF\MCj02420010000[1].wmf"/>
          <p:cNvPicPr>
            <a:picLocks noChangeAspect="1" noChangeArrowheads="1"/>
          </p:cNvPicPr>
          <p:nvPr/>
        </p:nvPicPr>
        <p:blipFill>
          <a:blip r:embed="rId4" cstate="print"/>
          <a:srcRect/>
          <a:stretch>
            <a:fillRect/>
          </a:stretch>
        </p:blipFill>
        <p:spPr bwMode="auto">
          <a:xfrm>
            <a:off x="4114800" y="3124200"/>
            <a:ext cx="1088594" cy="144780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out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par>
                          <p:cTn id="18" fill="hold">
                            <p:stCondLst>
                              <p:cond delay="500"/>
                            </p:stCondLst>
                            <p:childTnLst>
                              <p:par>
                                <p:cTn id="19" presetID="16" presetClass="entr" presetSubtype="26" fill="hold" nodeType="after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barn(inHorizontal)">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9144000" cy="914400"/>
          </a:xfrm>
        </p:spPr>
        <p:txBody>
          <a:bodyPr>
            <a:noAutofit/>
          </a:bodyPr>
          <a:lstStyle/>
          <a:p>
            <a:pPr lvl="0"/>
            <a:r>
              <a:rPr lang="en-US" sz="3600" b="1" dirty="0">
                <a:effectLst>
                  <a:outerShdw blurRad="38100" dist="38100" dir="2700000" algn="tl">
                    <a:srgbClr val="000000">
                      <a:alpha val="43137"/>
                    </a:srgbClr>
                  </a:outerShdw>
                </a:effectLst>
              </a:rPr>
              <a:t>Are Teens Really Rejecting Religion?</a:t>
            </a:r>
            <a:br>
              <a:rPr lang="en-US" sz="36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381000" y="1219200"/>
            <a:ext cx="7620000" cy="4848665"/>
          </a:xfrm>
        </p:spPr>
        <p:txBody>
          <a:bodyPr>
            <a:noAutofit/>
          </a:bodyPr>
          <a:lstStyle/>
          <a:p>
            <a:pPr lv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Teens are not directly against religion, but against the authority which sustains religion. </a:t>
            </a:r>
          </a:p>
          <a:p>
            <a:pPr lv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Such rebellion is the personal method of the young person to free himself from the restrictions that hinder him from obtaining a separate personality. </a:t>
            </a:r>
          </a:p>
          <a:p>
            <a:pPr lv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more rigid and authoritarian  the  religious authority is,  especially when it is combined with severity and impatience, </a:t>
            </a:r>
            <a:r>
              <a:rPr lang="en-US" u="sng" dirty="0">
                <a:ln w="18415" cmpd="sng">
                  <a:solidFill>
                    <a:srgbClr val="FFFFFF"/>
                  </a:solidFill>
                  <a:prstDash val="solid"/>
                </a:ln>
                <a:solidFill>
                  <a:srgbClr val="FFFFFF"/>
                </a:solidFill>
                <a:effectLst>
                  <a:outerShdw blurRad="63500" dir="3600000" algn="tl" rotWithShape="0">
                    <a:srgbClr val="000000">
                      <a:alpha val="70000"/>
                    </a:srgbClr>
                  </a:outerShdw>
                </a:effectLst>
              </a:rPr>
              <a:t>the more the teen will reject religion</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pic>
        <p:nvPicPr>
          <p:cNvPr id="21" name="Picture 20" descr="Bible_open.gif"/>
          <p:cNvPicPr>
            <a:picLocks noChangeAspect="1"/>
          </p:cNvPicPr>
          <p:nvPr/>
        </p:nvPicPr>
        <p:blipFill>
          <a:blip r:embed="rId3" cstate="print"/>
          <a:stretch>
            <a:fillRect/>
          </a:stretch>
        </p:blipFill>
        <p:spPr>
          <a:xfrm rot="919149">
            <a:off x="7849926" y="2255324"/>
            <a:ext cx="1018822" cy="7239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a:effectLst>
                  <a:outerShdw blurRad="38100" dist="38100" dir="2700000" algn="tl">
                    <a:srgbClr val="000000">
                      <a:alpha val="43137"/>
                    </a:srgbClr>
                  </a:outerShdw>
                </a:effectLst>
              </a:rPr>
              <a:t>The National Study of Youth  and Religion </a:t>
            </a:r>
          </a:p>
        </p:txBody>
      </p:sp>
      <p:sp>
        <p:nvSpPr>
          <p:cNvPr id="5" name="Trapezoid 4"/>
          <p:cNvSpPr/>
          <p:nvPr/>
        </p:nvSpPr>
        <p:spPr>
          <a:xfrm>
            <a:off x="685800" y="4419600"/>
            <a:ext cx="7772400" cy="1905000"/>
          </a:xfrm>
          <a:prstGeom prst="trapezoid">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Font typeface="Arial" pitchFamily="34" charset="0"/>
              <a:buChar char="•"/>
            </a:pPr>
            <a:r>
              <a:rPr lang="en-US"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Teens are relatively actively in religious organizations and activities.</a:t>
            </a:r>
          </a:p>
          <a:p>
            <a:pPr algn="ctr">
              <a:buFont typeface="Arial" pitchFamily="34" charset="0"/>
              <a:buChar char="•"/>
            </a:pPr>
            <a:r>
              <a:rPr lang="en-US" sz="2800" b="1" dirty="0">
                <a:effectLst>
                  <a:outerShdw blurRad="38100" dist="38100" dir="2700000" algn="tl">
                    <a:srgbClr val="000000">
                      <a:alpha val="43137"/>
                    </a:srgbClr>
                  </a:outerShdw>
                </a:effectLst>
              </a:rPr>
              <a:t>Teens attend Sunday school, church, or youth groups, pray and study the Bible.</a:t>
            </a:r>
            <a:endParaRPr lang="en-US" dirty="0"/>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990600" y="1676400"/>
            <a:ext cx="50292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Arial Black" pitchFamily="34" charset="0"/>
              </a:rPr>
              <a:t>1.  Religious Participation</a:t>
            </a:r>
          </a:p>
        </p:txBody>
      </p:sp>
      <p:sp>
        <p:nvSpPr>
          <p:cNvPr id="21" name="Down Arrow 20"/>
          <p:cNvSpPr/>
          <p:nvPr/>
        </p:nvSpPr>
        <p:spPr>
          <a:xfrm>
            <a:off x="3352800" y="3505200"/>
            <a:ext cx="484632"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a:effectLst>
                  <a:outerShdw blurRad="38100" dist="38100" dir="2700000" algn="tl">
                    <a:srgbClr val="000000">
                      <a:alpha val="43137"/>
                    </a:srgbClr>
                  </a:outerShdw>
                </a:effectLst>
              </a:rPr>
              <a:t>The National Study of Youth  and Religion </a:t>
            </a:r>
          </a:p>
        </p:txBody>
      </p:sp>
      <p:sp>
        <p:nvSpPr>
          <p:cNvPr id="5" name="Frame 4"/>
          <p:cNvSpPr/>
          <p:nvPr/>
        </p:nvSpPr>
        <p:spPr>
          <a:xfrm>
            <a:off x="685800" y="4267200"/>
            <a:ext cx="7696200" cy="2362200"/>
          </a:xfrm>
          <a:prstGeom prst="fram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buFont typeface="Arial" pitchFamily="34" charset="0"/>
              <a:buChar char="•"/>
            </a:pPr>
            <a:r>
              <a:rPr lang="en-US"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Teens are likely to hold many traditional Christian religious beliefs.</a:t>
            </a:r>
          </a:p>
          <a:p>
            <a:pPr algn="ctr">
              <a:buFont typeface="Arial" pitchFamily="34" charset="0"/>
              <a:buChar char="•"/>
            </a:pPr>
            <a:r>
              <a:rPr lang="en-US" sz="2800" b="1" dirty="0">
                <a:effectLst>
                  <a:outerShdw blurRad="38100" dist="38100" dir="2700000" algn="tl">
                    <a:srgbClr val="000000">
                      <a:alpha val="43137"/>
                    </a:srgbClr>
                  </a:outerShdw>
                </a:effectLst>
              </a:rPr>
              <a:t> Majority of teens believe in God, afterlife, angels, miracles, demons, judgment.</a:t>
            </a: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685800" y="1676400"/>
            <a:ext cx="76962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Arial Black" pitchFamily="34" charset="0"/>
              </a:rPr>
              <a:t>2. Theological Beliefs </a:t>
            </a:r>
          </a:p>
        </p:txBody>
      </p:sp>
      <p:sp>
        <p:nvSpPr>
          <p:cNvPr id="21" name="Down Arrow 20"/>
          <p:cNvSpPr/>
          <p:nvPr/>
        </p:nvSpPr>
        <p:spPr>
          <a:xfrm>
            <a:off x="3352800" y="3505200"/>
            <a:ext cx="484632"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32"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ou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a:effectLst>
                  <a:outerShdw blurRad="38100" dist="38100" dir="2700000" algn="tl">
                    <a:srgbClr val="000000">
                      <a:alpha val="43137"/>
                    </a:srgbClr>
                  </a:outerShdw>
                </a:effectLst>
              </a:rPr>
              <a:t>The National Study of Youth  and Religion </a:t>
            </a:r>
          </a:p>
        </p:txBody>
      </p:sp>
      <p:sp>
        <p:nvSpPr>
          <p:cNvPr id="5" name="Trapezoid 4"/>
          <p:cNvSpPr/>
          <p:nvPr/>
        </p:nvSpPr>
        <p:spPr>
          <a:xfrm>
            <a:off x="685800" y="4419600"/>
            <a:ext cx="7772400" cy="2133600"/>
          </a:xfrm>
          <a:prstGeom prst="trapezoid">
            <a:avLst/>
          </a:prstGeom>
          <a:ln/>
        </p:spPr>
        <p:style>
          <a:lnRef idx="3">
            <a:schemeClr val="lt1"/>
          </a:lnRef>
          <a:fillRef idx="1">
            <a:schemeClr val="accent6"/>
          </a:fillRef>
          <a:effectRef idx="1">
            <a:schemeClr val="accent6"/>
          </a:effectRef>
          <a:fontRef idx="minor">
            <a:schemeClr val="lt1"/>
          </a:fontRef>
        </p:style>
        <p:txBody>
          <a:bodyPr rtlCol="0" anchor="ctr"/>
          <a:lstStyle/>
          <a:p>
            <a:pPr algn="ctr">
              <a:buFont typeface="Arial" pitchFamily="34" charset="0"/>
              <a:buChar char="•"/>
            </a:pPr>
            <a:r>
              <a:rPr lang="en-US"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Teens from conservative denominations more likely than mainline teens to hold these religious beliefs.</a:t>
            </a: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990600" y="1676400"/>
            <a:ext cx="53340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Arial Black" pitchFamily="34" charset="0"/>
              </a:rPr>
              <a:t>3. Christian Religions Beliefs </a:t>
            </a:r>
          </a:p>
        </p:txBody>
      </p:sp>
      <p:pic>
        <p:nvPicPr>
          <p:cNvPr id="1032" name="Picture 8" descr="C:\Documents and Settings\KohL\Local Settings\Temporary Internet Files\Content.IE5\9WV4ZQUB\MPj04427610000[1].jpg"/>
          <p:cNvPicPr>
            <a:picLocks noChangeAspect="1" noChangeArrowheads="1"/>
          </p:cNvPicPr>
          <p:nvPr/>
        </p:nvPicPr>
        <p:blipFill>
          <a:blip r:embed="rId3" cstate="print"/>
          <a:srcRect/>
          <a:stretch>
            <a:fillRect/>
          </a:stretch>
        </p:blipFill>
        <p:spPr bwMode="auto">
          <a:xfrm rot="649941">
            <a:off x="6514123" y="1976200"/>
            <a:ext cx="2204843" cy="2374447"/>
          </a:xfrm>
          <a:prstGeom prst="ellipse">
            <a:avLst/>
          </a:prstGeom>
          <a:solidFill>
            <a:srgbClr val="FFFFFF">
              <a:shade val="85000"/>
            </a:srgbClr>
          </a:solidFill>
          <a:ln>
            <a:noFill/>
          </a:ln>
          <a:effectLst>
            <a:reflection blurRad="12700" stA="38000" endPos="28000" dist="5000" dir="5400000" sy="-100000" algn="bl" rotWithShape="0"/>
          </a:effectLst>
        </p:spPr>
      </p:pic>
      <p:sp>
        <p:nvSpPr>
          <p:cNvPr id="21" name="Down Arrow 20"/>
          <p:cNvSpPr/>
          <p:nvPr/>
        </p:nvSpPr>
        <p:spPr>
          <a:xfrm>
            <a:off x="3352800" y="3505200"/>
            <a:ext cx="484632" cy="914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a:effectLst>
                  <a:outerShdw blurRad="38100" dist="38100" dir="2700000" algn="tl">
                    <a:srgbClr val="000000">
                      <a:alpha val="43137"/>
                    </a:srgbClr>
                  </a:outerShdw>
                </a:effectLst>
              </a:rPr>
              <a:t>The National Study of Youth  and Religion </a:t>
            </a:r>
          </a:p>
        </p:txBody>
      </p:sp>
      <p:sp>
        <p:nvSpPr>
          <p:cNvPr id="5" name="Plaque 4"/>
          <p:cNvSpPr/>
          <p:nvPr/>
        </p:nvSpPr>
        <p:spPr>
          <a:xfrm>
            <a:off x="457200" y="4267200"/>
            <a:ext cx="8001000" cy="2362200"/>
          </a:xfrm>
          <a:prstGeom prst="plaqu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buFont typeface="Arial" pitchFamily="34" charset="0"/>
              <a:buChar char="•"/>
            </a:pPr>
            <a:r>
              <a:rPr lang="en-US" b="1" dirty="0">
                <a:effectLst>
                  <a:outerShdw blurRad="38100" dist="38100" dir="2700000" algn="tl">
                    <a:srgbClr val="000000">
                      <a:alpha val="43137"/>
                    </a:srgbClr>
                  </a:outerShdw>
                </a:effectLst>
              </a:rPr>
              <a:t> </a:t>
            </a:r>
          </a:p>
          <a:p>
            <a:pPr algn="ctr">
              <a:buFont typeface="Arial" pitchFamily="34" charset="0"/>
              <a:buChar char="•"/>
            </a:pPr>
            <a:r>
              <a:rPr lang="en-US" sz="24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Majority of teens report that their religious faith is very important in their lives.</a:t>
            </a:r>
          </a:p>
          <a:p>
            <a:pPr algn="ctr">
              <a:buFont typeface="Arial" pitchFamily="34" charset="0"/>
              <a:buChar char="•"/>
            </a:pPr>
            <a:r>
              <a:rPr lang="en-US" sz="2800" b="1" dirty="0">
                <a:effectLst>
                  <a:outerShdw blurRad="38100" dist="38100" dir="2700000" algn="tl">
                    <a:srgbClr val="000000">
                      <a:alpha val="43137"/>
                    </a:srgbClr>
                  </a:outerShdw>
                </a:effectLst>
              </a:rPr>
              <a:t> Most of them have shared their faith with someone not of their faith &amp; have had a powerful worship experience.</a:t>
            </a:r>
          </a:p>
          <a:p>
            <a:pPr algn="ctr"/>
            <a:endParaRPr lang="en-US" sz="2400" b="1" dirty="0">
              <a:effectLst>
                <a:outerShdw blurRad="38100" dist="38100" dir="2700000" algn="tl">
                  <a:srgbClr val="000000">
                    <a:alpha val="43137"/>
                  </a:srgbClr>
                </a:outerShdw>
              </a:effectLst>
            </a:endParaRP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685800" y="1600200"/>
            <a:ext cx="52578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Arial Black" pitchFamily="34" charset="0"/>
              </a:rPr>
              <a:t>4. Importance of Faith</a:t>
            </a:r>
          </a:p>
        </p:txBody>
      </p:sp>
      <p:pic>
        <p:nvPicPr>
          <p:cNvPr id="1032" name="Picture 8" descr="C:\Documents and Settings\KohL\Local Settings\Temporary Internet Files\Content.IE5\9WV4ZQUB\MPj04427610000[1].jpg"/>
          <p:cNvPicPr>
            <a:picLocks noChangeAspect="1" noChangeArrowheads="1"/>
          </p:cNvPicPr>
          <p:nvPr/>
        </p:nvPicPr>
        <p:blipFill>
          <a:blip r:embed="rId3" cstate="print"/>
          <a:srcRect/>
          <a:stretch>
            <a:fillRect/>
          </a:stretch>
        </p:blipFill>
        <p:spPr bwMode="auto">
          <a:xfrm rot="21316690">
            <a:off x="6180454" y="2059124"/>
            <a:ext cx="1981200" cy="2133600"/>
          </a:xfrm>
          <a:prstGeom prst="ellipse">
            <a:avLst/>
          </a:prstGeom>
          <a:solidFill>
            <a:srgbClr val="FFFFFF">
              <a:shade val="85000"/>
            </a:srgbClr>
          </a:solidFill>
          <a:ln>
            <a:noFill/>
          </a:ln>
          <a:effectLst>
            <a:reflection blurRad="12700" stA="38000" endPos="28000" dist="5000" dir="5400000" sy="-100000" algn="bl" rotWithShape="0"/>
          </a:effectLst>
        </p:spPr>
      </p:pic>
      <p:sp>
        <p:nvSpPr>
          <p:cNvPr id="21" name="Down Arrow 20"/>
          <p:cNvSpPr/>
          <p:nvPr/>
        </p:nvSpPr>
        <p:spPr>
          <a:xfrm>
            <a:off x="3276600" y="3429000"/>
            <a:ext cx="484632"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vertic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0"/>
            <a:ext cx="533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sz="3200" b="1" dirty="0">
                <a:effectLst>
                  <a:outerShdw blurRad="38100" dist="38100" dir="2700000" algn="tl">
                    <a:srgbClr val="000000">
                      <a:alpha val="43137"/>
                    </a:srgbClr>
                  </a:outerShdw>
                </a:effectLst>
              </a:rPr>
              <a:t>Why Do We Need to Understand Teens?</a:t>
            </a:r>
          </a:p>
        </p:txBody>
      </p:sp>
      <p:sp>
        <p:nvSpPr>
          <p:cNvPr id="4" name="Content Placeholder 3"/>
          <p:cNvSpPr>
            <a:spLocks noGrp="1"/>
          </p:cNvSpPr>
          <p:nvPr>
            <p:ph sz="half" idx="1"/>
          </p:nvPr>
        </p:nvSpPr>
        <p:spPr>
          <a:xfrm>
            <a:off x="609600" y="1295400"/>
            <a:ext cx="7620000" cy="4572000"/>
          </a:xfrm>
        </p:spPr>
        <p:txBody>
          <a:bodyPr>
            <a:normAutofit lnSpcReduction="10000"/>
          </a:bodyPr>
          <a:lstStyle/>
          <a:p>
            <a:pPr>
              <a:lnSpc>
                <a:spcPct val="150000"/>
              </a:lnSpc>
            </a:pPr>
            <a:r>
              <a:rPr lang="en-US" sz="2400" b="1" dirty="0">
                <a:effectLst>
                  <a:outerShdw blurRad="38100" dist="38100" dir="2700000" algn="tl">
                    <a:srgbClr val="000000">
                      <a:alpha val="43137"/>
                    </a:srgbClr>
                  </a:outerShdw>
                </a:effectLst>
              </a:rPr>
              <a:t>Teens largely define the values and leisure endeavors of the nation.</a:t>
            </a:r>
          </a:p>
          <a:p>
            <a:pPr>
              <a:lnSpc>
                <a:spcPct val="150000"/>
              </a:lnSpc>
            </a:pPr>
            <a:r>
              <a:rPr lang="en-US" sz="2400" b="1" dirty="0">
                <a:effectLst>
                  <a:outerShdw blurRad="38100" dist="38100" dir="2700000" algn="tl">
                    <a:srgbClr val="000000">
                      <a:alpha val="43137"/>
                    </a:srgbClr>
                  </a:outerShdw>
                </a:effectLst>
              </a:rPr>
              <a:t>The economy is substantially shaped by their choices as consumers and their work habits in the work force.</a:t>
            </a:r>
          </a:p>
          <a:p>
            <a:pPr>
              <a:lnSpc>
                <a:spcPct val="150000"/>
              </a:lnSpc>
            </a:pPr>
            <a:r>
              <a:rPr lang="en-US" sz="2400" b="1" dirty="0">
                <a:effectLst>
                  <a:outerShdw blurRad="38100" dist="38100" dir="2700000" algn="tl">
                    <a:srgbClr val="000000">
                      <a:alpha val="43137"/>
                    </a:srgbClr>
                  </a:outerShdw>
                </a:effectLst>
              </a:rPr>
              <a:t>The nature of the family depends on how teens prioritize family and approach parenting.</a:t>
            </a:r>
          </a:p>
          <a:p>
            <a:pPr>
              <a:lnSpc>
                <a:spcPct val="150000"/>
              </a:lnSpc>
            </a:pPr>
            <a:r>
              <a:rPr lang="en-US" sz="2400" b="1" dirty="0">
                <a:effectLst>
                  <a:outerShdw blurRad="38100" dist="38100" dir="2700000" algn="tl">
                    <a:srgbClr val="000000">
                      <a:alpha val="43137"/>
                    </a:srgbClr>
                  </a:outerShdw>
                </a:effectLst>
              </a:rPr>
              <a:t>The future of the Church will be determined by their faith commitments.</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plus(in)">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plus(in)">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plus(in)">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a:effectLst>
                  <a:outerShdw blurRad="38100" dist="38100" dir="2700000" algn="tl">
                    <a:srgbClr val="000000">
                      <a:alpha val="43137"/>
                    </a:srgbClr>
                  </a:outerShdw>
                </a:effectLst>
              </a:rPr>
              <a:t>The National Study of Youth  and Religion </a:t>
            </a: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685800" y="1600200"/>
            <a:ext cx="53340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Arial Black" pitchFamily="34" charset="0"/>
              </a:rPr>
              <a:t>5. Evaluation of Churches</a:t>
            </a:r>
          </a:p>
        </p:txBody>
      </p:sp>
      <p:sp>
        <p:nvSpPr>
          <p:cNvPr id="21" name="Down Arrow 20"/>
          <p:cNvSpPr/>
          <p:nvPr/>
        </p:nvSpPr>
        <p:spPr>
          <a:xfrm>
            <a:off x="3276600" y="3429000"/>
            <a:ext cx="484632"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Pentagon 4"/>
          <p:cNvSpPr/>
          <p:nvPr/>
        </p:nvSpPr>
        <p:spPr>
          <a:xfrm>
            <a:off x="228600" y="4267200"/>
            <a:ext cx="8686800" cy="2362200"/>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Font typeface="Arial" pitchFamily="34" charset="0"/>
              <a:buChar char="•"/>
            </a:pPr>
            <a:r>
              <a:rPr lang="en-US" sz="28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Majority of teens express relatively positive views of their churches and fellow church members.</a:t>
            </a:r>
          </a:p>
          <a:p>
            <a:pPr algn="ctr">
              <a:buFont typeface="Arial" pitchFamily="34" charset="0"/>
              <a:buChar char="•"/>
            </a:pPr>
            <a:r>
              <a:rPr lang="en-US" sz="2800" b="1" dirty="0">
                <a:effectLst>
                  <a:outerShdw blurRad="38100" dist="38100" dir="2700000" algn="tl">
                    <a:srgbClr val="000000">
                      <a:alpha val="43137"/>
                    </a:srgbClr>
                  </a:outerShdw>
                </a:effectLst>
              </a:rPr>
              <a:t> They would continue going to church if given the choice &amp; that their church is warm &amp; welcoming.</a:t>
            </a:r>
            <a:endParaRPr lang="en-US" sz="2000" b="1" dirty="0">
              <a:effectLst>
                <a:outerShdw blurRad="38100" dist="38100" dir="2700000" algn="tl">
                  <a:srgbClr val="000000">
                    <a:alpha val="43137"/>
                  </a:srgbClr>
                </a:outerShdw>
              </a:effectLst>
            </a:endParaRPr>
          </a:p>
        </p:txBody>
      </p:sp>
      <p:pic>
        <p:nvPicPr>
          <p:cNvPr id="5122" name="Picture 2" descr="C:\Documents and Settings\KohL\Local Settings\Temporary Internet Files\Content.IE5\J790EHHX\MPj04393310000[1].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a:stretch>
            <a:fillRect/>
          </a:stretch>
        </p:blipFill>
        <p:spPr bwMode="auto">
          <a:xfrm rot="385480">
            <a:off x="6324600" y="685800"/>
            <a:ext cx="2590800" cy="37751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762000"/>
          </a:xfrm>
        </p:spPr>
        <p:txBody>
          <a:bodyPr/>
          <a:lstStyle/>
          <a:p>
            <a:r>
              <a:rPr lang="en-US" sz="4800" b="1" dirty="0">
                <a:effectLst>
                  <a:outerShdw blurRad="38100" dist="38100" dir="2700000" algn="tl">
                    <a:srgbClr val="000000">
                      <a:alpha val="43137"/>
                    </a:srgbClr>
                  </a:outerShdw>
                </a:effectLst>
              </a:rPr>
              <a:t>George </a:t>
            </a:r>
            <a:r>
              <a:rPr lang="en-US" sz="4800" b="1" dirty="0" err="1">
                <a:effectLst>
                  <a:outerShdw blurRad="38100" dist="38100" dir="2700000" algn="tl">
                    <a:srgbClr val="000000">
                      <a:alpha val="43137"/>
                    </a:srgbClr>
                  </a:outerShdw>
                </a:effectLst>
              </a:rPr>
              <a:t>Barna’s</a:t>
            </a:r>
            <a:r>
              <a:rPr lang="en-US" sz="4800" b="1" dirty="0">
                <a:effectLst>
                  <a:outerShdw blurRad="38100" dist="38100" dir="2700000" algn="tl">
                    <a:srgbClr val="000000">
                      <a:alpha val="43137"/>
                    </a:srgbClr>
                  </a:outerShdw>
                </a:effectLst>
              </a:rPr>
              <a:t> Research</a:t>
            </a:r>
          </a:p>
        </p:txBody>
      </p:sp>
      <p:graphicFrame>
        <p:nvGraphicFramePr>
          <p:cNvPr id="9" name="Content Placeholder 8"/>
          <p:cNvGraphicFramePr>
            <a:graphicFrameLocks noGrp="1"/>
          </p:cNvGraphicFramePr>
          <p:nvPr>
            <p:ph sz="half" idx="2"/>
          </p:nvPr>
        </p:nvGraphicFramePr>
        <p:xfrm>
          <a:off x="2057400" y="1676400"/>
          <a:ext cx="6781799" cy="4373204"/>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3268338">
                  <a:extLst>
                    <a:ext uri="{9D8B030D-6E8A-4147-A177-3AD203B41FA5}">
                      <a16:colId xmlns:a16="http://schemas.microsoft.com/office/drawing/2014/main" val="20000"/>
                    </a:ext>
                  </a:extLst>
                </a:gridCol>
                <a:gridCol w="898792">
                  <a:extLst>
                    <a:ext uri="{9D8B030D-6E8A-4147-A177-3AD203B41FA5}">
                      <a16:colId xmlns:a16="http://schemas.microsoft.com/office/drawing/2014/main" val="20001"/>
                    </a:ext>
                  </a:extLst>
                </a:gridCol>
                <a:gridCol w="879791">
                  <a:extLst>
                    <a:ext uri="{9D8B030D-6E8A-4147-A177-3AD203B41FA5}">
                      <a16:colId xmlns:a16="http://schemas.microsoft.com/office/drawing/2014/main" val="20002"/>
                    </a:ext>
                  </a:extLst>
                </a:gridCol>
                <a:gridCol w="867439">
                  <a:extLst>
                    <a:ext uri="{9D8B030D-6E8A-4147-A177-3AD203B41FA5}">
                      <a16:colId xmlns:a16="http://schemas.microsoft.com/office/drawing/2014/main" val="20003"/>
                    </a:ext>
                  </a:extLst>
                </a:gridCol>
                <a:gridCol w="867439">
                  <a:extLst>
                    <a:ext uri="{9D8B030D-6E8A-4147-A177-3AD203B41FA5}">
                      <a16:colId xmlns:a16="http://schemas.microsoft.com/office/drawing/2014/main" val="20004"/>
                    </a:ext>
                  </a:extLst>
                </a:gridCol>
              </a:tblGrid>
              <a:tr h="801112">
                <a:tc>
                  <a:txBody>
                    <a:bodyPr/>
                    <a:lstStyle/>
                    <a:p>
                      <a:r>
                        <a:rPr lang="en-US" sz="2400" dirty="0">
                          <a:solidFill>
                            <a:schemeClr val="bg1"/>
                          </a:solidFill>
                        </a:rPr>
                        <a:t>COMMITMENT</a:t>
                      </a:r>
                      <a:r>
                        <a:rPr lang="en-US" sz="2400" baseline="0" dirty="0">
                          <a:solidFill>
                            <a:schemeClr val="bg1"/>
                          </a:solidFill>
                        </a:rPr>
                        <a:t> TO CHRISTIANITY </a:t>
                      </a:r>
                      <a:endParaRPr lang="en-US" sz="2400" dirty="0">
                        <a:solidFill>
                          <a:schemeClr val="bg1"/>
                        </a:solidFill>
                      </a:endParaRPr>
                    </a:p>
                  </a:txBody>
                  <a:tcPr>
                    <a:lnR w="12700" cap="flat" cmpd="sng" algn="ctr">
                      <a:solidFill>
                        <a:schemeClr val="tx1"/>
                      </a:solidFill>
                      <a:prstDash val="solid"/>
                      <a:round/>
                      <a:headEnd type="none" w="med" len="med"/>
                      <a:tailEnd type="none" w="med" len="med"/>
                    </a:lnR>
                  </a:tcPr>
                </a:tc>
                <a:tc>
                  <a:txBody>
                    <a:bodyPr/>
                    <a:lstStyle/>
                    <a:p>
                      <a:r>
                        <a:rPr lang="en-US" sz="2400" b="1" dirty="0">
                          <a:solidFill>
                            <a:schemeClr val="bg1"/>
                          </a:solidFill>
                          <a:effectLst/>
                          <a:latin typeface="Times New Roman" pitchFamily="18" charset="0"/>
                          <a:cs typeface="Times New Roman" pitchFamily="18" charset="0"/>
                        </a:rPr>
                        <a:t>1997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bg1"/>
                          </a:solidFill>
                          <a:latin typeface="Times New Roman" pitchFamily="18" charset="0"/>
                          <a:cs typeface="Times New Roman" pitchFamily="18" charset="0"/>
                        </a:rPr>
                        <a:t>1998</a:t>
                      </a:r>
                    </a:p>
                  </a:txBody>
                  <a:tcPr>
                    <a:lnL w="12700" cap="flat" cmpd="sng" algn="ctr">
                      <a:solidFill>
                        <a:schemeClr val="tx1"/>
                      </a:solidFill>
                      <a:prstDash val="solid"/>
                      <a:round/>
                      <a:headEnd type="none" w="med" len="med"/>
                      <a:tailEnd type="none" w="med" len="med"/>
                    </a:lnL>
                  </a:tcPr>
                </a:tc>
                <a:tc>
                  <a:txBody>
                    <a:bodyPr/>
                    <a:lstStyle/>
                    <a:p>
                      <a:r>
                        <a:rPr lang="en-US" sz="2400" dirty="0">
                          <a:solidFill>
                            <a:schemeClr val="bg1"/>
                          </a:solidFill>
                          <a:latin typeface="Times New Roman" pitchFamily="18" charset="0"/>
                          <a:cs typeface="Times New Roman" pitchFamily="18" charset="0"/>
                        </a:rPr>
                        <a:t>1999</a:t>
                      </a:r>
                    </a:p>
                  </a:txBody>
                  <a:tcPr/>
                </a:tc>
                <a:tc>
                  <a:txBody>
                    <a:bodyPr/>
                    <a:lstStyle/>
                    <a:p>
                      <a:r>
                        <a:rPr lang="en-US" sz="2400" dirty="0">
                          <a:solidFill>
                            <a:schemeClr val="bg1"/>
                          </a:solidFill>
                          <a:latin typeface="Times New Roman" pitchFamily="18" charset="0"/>
                          <a:cs typeface="Times New Roman" pitchFamily="18" charset="0"/>
                        </a:rPr>
                        <a:t>2000</a:t>
                      </a:r>
                    </a:p>
                  </a:txBody>
                  <a:tcPr/>
                </a:tc>
                <a:extLst>
                  <a:ext uri="{0D108BD9-81ED-4DB2-BD59-A6C34878D82A}">
                    <a16:rowId xmlns:a16="http://schemas.microsoft.com/office/drawing/2014/main" val="10000"/>
                  </a:ext>
                </a:extLst>
              </a:tr>
              <a:tr h="704681">
                <a:tc>
                  <a:txBody>
                    <a:bodyPr/>
                    <a:lstStyle/>
                    <a:p>
                      <a:r>
                        <a:rPr lang="en-US" sz="2000" b="1" dirty="0"/>
                        <a:t>Absolutely</a:t>
                      </a:r>
                      <a:r>
                        <a:rPr lang="en-US" sz="2000" b="1" baseline="0" dirty="0"/>
                        <a:t> committed to it </a:t>
                      </a:r>
                      <a:endParaRPr lang="en-US" sz="2000" b="1" dirty="0"/>
                    </a:p>
                  </a:txBody>
                  <a:tcPr/>
                </a:tc>
                <a:tc>
                  <a:txBody>
                    <a:bodyPr/>
                    <a:lstStyle/>
                    <a:p>
                      <a:r>
                        <a:rPr lang="en-US" sz="2400" b="1" dirty="0">
                          <a:solidFill>
                            <a:schemeClr val="bg1"/>
                          </a:solidFill>
                        </a:rPr>
                        <a:t>29%</a:t>
                      </a:r>
                    </a:p>
                  </a:txBody>
                  <a:tcPr>
                    <a:lnT w="12700" cap="flat" cmpd="sng" algn="ctr">
                      <a:solidFill>
                        <a:schemeClr val="tx1"/>
                      </a:solidFill>
                      <a:prstDash val="solid"/>
                      <a:round/>
                      <a:headEnd type="none" w="med" len="med"/>
                      <a:tailEnd type="none" w="med" len="med"/>
                    </a:lnT>
                  </a:tcPr>
                </a:tc>
                <a:tc>
                  <a:txBody>
                    <a:bodyPr/>
                    <a:lstStyle/>
                    <a:p>
                      <a:r>
                        <a:rPr lang="en-US" sz="2400" b="1" dirty="0"/>
                        <a:t>27%</a:t>
                      </a:r>
                    </a:p>
                  </a:txBody>
                  <a:tcPr/>
                </a:tc>
                <a:tc>
                  <a:txBody>
                    <a:bodyPr/>
                    <a:lstStyle/>
                    <a:p>
                      <a:r>
                        <a:rPr lang="en-US" sz="2400" b="1" dirty="0">
                          <a:solidFill>
                            <a:schemeClr val="bg1"/>
                          </a:solidFill>
                        </a:rPr>
                        <a:t>26%</a:t>
                      </a:r>
                    </a:p>
                  </a:txBody>
                  <a:tcPr/>
                </a:tc>
                <a:tc>
                  <a:txBody>
                    <a:bodyPr/>
                    <a:lstStyle/>
                    <a:p>
                      <a:r>
                        <a:rPr lang="en-US" sz="2400" b="1" dirty="0">
                          <a:solidFill>
                            <a:schemeClr val="bg1"/>
                          </a:solidFill>
                        </a:rPr>
                        <a:t>31%</a:t>
                      </a:r>
                    </a:p>
                  </a:txBody>
                  <a:tcPr/>
                </a:tc>
                <a:extLst>
                  <a:ext uri="{0D108BD9-81ED-4DB2-BD59-A6C34878D82A}">
                    <a16:rowId xmlns:a16="http://schemas.microsoft.com/office/drawing/2014/main" val="10001"/>
                  </a:ext>
                </a:extLst>
              </a:tr>
              <a:tr h="704681">
                <a:tc>
                  <a:txBody>
                    <a:bodyPr/>
                    <a:lstStyle/>
                    <a:p>
                      <a:r>
                        <a:rPr lang="en-US" sz="2000" b="1" dirty="0"/>
                        <a:t>Moderately</a:t>
                      </a:r>
                      <a:r>
                        <a:rPr lang="en-US" sz="2000" b="1" baseline="0" dirty="0"/>
                        <a:t> committed to it</a:t>
                      </a:r>
                      <a:endParaRPr lang="en-US" sz="2000" b="1" dirty="0"/>
                    </a:p>
                    <a:p>
                      <a:endParaRPr lang="en-US" sz="2000" b="1" dirty="0">
                        <a:latin typeface="Times New Roman" pitchFamily="18" charset="0"/>
                        <a:cs typeface="Times New Roman" pitchFamily="18" charset="0"/>
                      </a:endParaRPr>
                    </a:p>
                  </a:txBody>
                  <a:tcPr/>
                </a:tc>
                <a:tc>
                  <a:txBody>
                    <a:bodyPr/>
                    <a:lstStyle/>
                    <a:p>
                      <a:r>
                        <a:rPr lang="en-US" sz="2400" b="1" dirty="0"/>
                        <a:t>47</a:t>
                      </a:r>
                    </a:p>
                  </a:txBody>
                  <a:tcPr/>
                </a:tc>
                <a:tc>
                  <a:txBody>
                    <a:bodyPr/>
                    <a:lstStyle/>
                    <a:p>
                      <a:r>
                        <a:rPr lang="en-US" sz="2400" b="1" dirty="0"/>
                        <a:t>53</a:t>
                      </a:r>
                    </a:p>
                  </a:txBody>
                  <a:tcPr/>
                </a:tc>
                <a:tc>
                  <a:txBody>
                    <a:bodyPr/>
                    <a:lstStyle/>
                    <a:p>
                      <a:r>
                        <a:rPr lang="en-US" sz="2400" b="1" dirty="0"/>
                        <a:t>57</a:t>
                      </a:r>
                    </a:p>
                  </a:txBody>
                  <a:tcPr/>
                </a:tc>
                <a:tc>
                  <a:txBody>
                    <a:bodyPr/>
                    <a:lstStyle/>
                    <a:p>
                      <a:r>
                        <a:rPr lang="en-US" sz="2400" b="1" dirty="0"/>
                        <a:t>49</a:t>
                      </a:r>
                    </a:p>
                  </a:txBody>
                  <a:tcPr/>
                </a:tc>
                <a:extLst>
                  <a:ext uri="{0D108BD9-81ED-4DB2-BD59-A6C34878D82A}">
                    <a16:rowId xmlns:a16="http://schemas.microsoft.com/office/drawing/2014/main" val="10002"/>
                  </a:ext>
                </a:extLst>
              </a:tr>
              <a:tr h="704681">
                <a:tc>
                  <a:txBody>
                    <a:bodyPr/>
                    <a:lstStyle/>
                    <a:p>
                      <a:endParaRPr lang="en-US" dirty="0"/>
                    </a:p>
                    <a:p>
                      <a:r>
                        <a:rPr lang="en-US" sz="2000" b="1" dirty="0"/>
                        <a:t>Not too committed to it</a:t>
                      </a:r>
                    </a:p>
                  </a:txBody>
                  <a:tcPr/>
                </a:tc>
                <a:tc>
                  <a:txBody>
                    <a:bodyPr/>
                    <a:lstStyle/>
                    <a:p>
                      <a:r>
                        <a:rPr lang="en-US" sz="2400" b="1" dirty="0"/>
                        <a:t>18</a:t>
                      </a:r>
                    </a:p>
                  </a:txBody>
                  <a:tcPr/>
                </a:tc>
                <a:tc>
                  <a:txBody>
                    <a:bodyPr/>
                    <a:lstStyle/>
                    <a:p>
                      <a:r>
                        <a:rPr lang="en-US" sz="2400" b="1" dirty="0"/>
                        <a:t>16</a:t>
                      </a:r>
                    </a:p>
                  </a:txBody>
                  <a:tcPr/>
                </a:tc>
                <a:tc>
                  <a:txBody>
                    <a:bodyPr/>
                    <a:lstStyle/>
                    <a:p>
                      <a:r>
                        <a:rPr lang="en-US" sz="2400" b="1" dirty="0"/>
                        <a:t>14</a:t>
                      </a:r>
                    </a:p>
                  </a:txBody>
                  <a:tcPr/>
                </a:tc>
                <a:tc>
                  <a:txBody>
                    <a:bodyPr/>
                    <a:lstStyle/>
                    <a:p>
                      <a:r>
                        <a:rPr lang="en-US" sz="2400" b="1" dirty="0"/>
                        <a:t>14</a:t>
                      </a:r>
                    </a:p>
                  </a:txBody>
                  <a:tcPr/>
                </a:tc>
                <a:extLst>
                  <a:ext uri="{0D108BD9-81ED-4DB2-BD59-A6C34878D82A}">
                    <a16:rowId xmlns:a16="http://schemas.microsoft.com/office/drawing/2014/main" val="10003"/>
                  </a:ext>
                </a:extLst>
              </a:tr>
              <a:tr h="704681">
                <a:tc>
                  <a:txBody>
                    <a:bodyPr/>
                    <a:lstStyle/>
                    <a:p>
                      <a:endParaRPr lang="en-US" sz="2000" b="1" dirty="0"/>
                    </a:p>
                    <a:p>
                      <a:r>
                        <a:rPr lang="en-US" sz="2000" b="1" dirty="0"/>
                        <a:t>Not</a:t>
                      </a:r>
                      <a:r>
                        <a:rPr lang="en-US" sz="2000" b="1" baseline="0" dirty="0"/>
                        <a:t> at all committed to it</a:t>
                      </a:r>
                      <a:endParaRPr lang="en-US" dirty="0"/>
                    </a:p>
                  </a:txBody>
                  <a:tcPr/>
                </a:tc>
                <a:tc>
                  <a:txBody>
                    <a:bodyPr/>
                    <a:lstStyle/>
                    <a:p>
                      <a:r>
                        <a:rPr lang="en-US" sz="2400" b="1" dirty="0"/>
                        <a:t>  </a:t>
                      </a:r>
                      <a:r>
                        <a:rPr lang="en-US" sz="2400" b="1" baseline="0" dirty="0"/>
                        <a:t> 7</a:t>
                      </a:r>
                      <a:endParaRPr lang="en-US" sz="2400" b="1" dirty="0"/>
                    </a:p>
                  </a:txBody>
                  <a:tcPr/>
                </a:tc>
                <a:tc>
                  <a:txBody>
                    <a:bodyPr/>
                    <a:lstStyle/>
                    <a:p>
                      <a:r>
                        <a:rPr lang="en-US" dirty="0"/>
                        <a:t>   </a:t>
                      </a:r>
                      <a:r>
                        <a:rPr lang="en-US" sz="2400" b="1" dirty="0"/>
                        <a:t>5</a:t>
                      </a:r>
                      <a:endParaRPr lang="en-US" dirty="0"/>
                    </a:p>
                  </a:txBody>
                  <a:tcPr/>
                </a:tc>
                <a:tc>
                  <a:txBody>
                    <a:bodyPr/>
                    <a:lstStyle/>
                    <a:p>
                      <a:r>
                        <a:rPr lang="en-US" dirty="0"/>
                        <a:t>    </a:t>
                      </a:r>
                      <a:r>
                        <a:rPr lang="en-US" sz="2400" b="1" dirty="0"/>
                        <a:t>3</a:t>
                      </a:r>
                      <a:endParaRPr lang="en-US" dirty="0"/>
                    </a:p>
                  </a:txBody>
                  <a:tcPr/>
                </a:tc>
                <a:tc>
                  <a:txBody>
                    <a:bodyPr/>
                    <a:lstStyle/>
                    <a:p>
                      <a:r>
                        <a:rPr lang="en-US" dirty="0"/>
                        <a:t>   </a:t>
                      </a:r>
                      <a:r>
                        <a:rPr lang="en-US" sz="2400" b="1" dirty="0"/>
                        <a:t>5</a:t>
                      </a:r>
                      <a:endParaRPr lang="en-US" dirty="0"/>
                    </a:p>
                  </a:txBody>
                  <a:tcPr/>
                </a:tc>
                <a:extLst>
                  <a:ext uri="{0D108BD9-81ED-4DB2-BD59-A6C34878D82A}">
                    <a16:rowId xmlns:a16="http://schemas.microsoft.com/office/drawing/2014/main" val="10004"/>
                  </a:ext>
                </a:extLst>
              </a:tr>
              <a:tr h="704681">
                <a:tc>
                  <a:txBody>
                    <a:bodyPr/>
                    <a:lstStyle/>
                    <a:p>
                      <a:endParaRPr lang="en-US" dirty="0"/>
                    </a:p>
                    <a:p>
                      <a:r>
                        <a:rPr lang="en-US" sz="2400" b="1" dirty="0"/>
                        <a:t>  </a:t>
                      </a:r>
                      <a:r>
                        <a:rPr lang="en-US" sz="2000" b="1" dirty="0"/>
                        <a:t>Sample Size</a:t>
                      </a:r>
                    </a:p>
                  </a:txBody>
                  <a:tcPr/>
                </a:tc>
                <a:tc>
                  <a:txBody>
                    <a:bodyPr/>
                    <a:lstStyle/>
                    <a:p>
                      <a:r>
                        <a:rPr lang="en-US" sz="2400" b="1" dirty="0"/>
                        <a:t>620</a:t>
                      </a:r>
                    </a:p>
                  </a:txBody>
                  <a:tcPr/>
                </a:tc>
                <a:tc>
                  <a:txBody>
                    <a:bodyPr/>
                    <a:lstStyle/>
                    <a:p>
                      <a:r>
                        <a:rPr lang="en-US" sz="2400" b="1" dirty="0"/>
                        <a:t>605</a:t>
                      </a:r>
                    </a:p>
                  </a:txBody>
                  <a:tcPr/>
                </a:tc>
                <a:tc>
                  <a:txBody>
                    <a:bodyPr/>
                    <a:lstStyle/>
                    <a:p>
                      <a:r>
                        <a:rPr lang="en-US" sz="2400" b="1" dirty="0"/>
                        <a:t>614</a:t>
                      </a:r>
                    </a:p>
                  </a:txBody>
                  <a:tcPr/>
                </a:tc>
                <a:tc>
                  <a:txBody>
                    <a:bodyPr/>
                    <a:lstStyle/>
                    <a:p>
                      <a:r>
                        <a:rPr lang="en-US" sz="2400" b="1" dirty="0">
                          <a:solidFill>
                            <a:schemeClr val="bg1"/>
                          </a:solidFill>
                        </a:rPr>
                        <a:t>605</a:t>
                      </a:r>
                    </a:p>
                  </a:txBody>
                  <a:tcPr/>
                </a:tc>
                <a:extLst>
                  <a:ext uri="{0D108BD9-81ED-4DB2-BD59-A6C34878D82A}">
                    <a16:rowId xmlns:a16="http://schemas.microsoft.com/office/drawing/2014/main" val="10005"/>
                  </a:ext>
                </a:extLst>
              </a:tr>
            </a:tbl>
          </a:graphicData>
        </a:graphic>
      </p:graphicFrame>
      <p:pic>
        <p:nvPicPr>
          <p:cNvPr id="10" name="Picture 9" descr="Real Teens.jpg"/>
          <p:cNvPicPr>
            <a:picLocks noChangeAspect="1"/>
          </p:cNvPicPr>
          <p:nvPr/>
        </p:nvPicPr>
        <p:blipFill>
          <a:blip r:embed="rId3" cstate="print"/>
          <a:stretch>
            <a:fillRect/>
          </a:stretch>
        </p:blipFill>
        <p:spPr>
          <a:xfrm rot="20727739">
            <a:off x="383915" y="1276771"/>
            <a:ext cx="1540460" cy="2236867"/>
          </a:xfrm>
          <a:prstGeom prst="rect">
            <a:avLst/>
          </a:prstGeom>
        </p:spPr>
      </p:pic>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6" name="Picture 2"/>
          <p:cNvPicPr>
            <a:picLocks noGrp="1" noChangeAspect="1" noChangeArrowheads="1"/>
          </p:cNvPicPr>
          <p:nvPr>
            <p:ph sz="half" idx="1"/>
          </p:nvPr>
        </p:nvPicPr>
        <p:blipFill>
          <a:blip r:embed="rId3" cstate="print"/>
          <a:srcRect t="40407"/>
          <a:stretch>
            <a:fillRect/>
          </a:stretch>
        </p:blipFill>
        <p:spPr bwMode="auto">
          <a:xfrm>
            <a:off x="0" y="0"/>
            <a:ext cx="9144000" cy="6858000"/>
          </a:xfrm>
          <a:prstGeom prst="rect">
            <a:avLst/>
          </a:prstGeom>
          <a:noFill/>
          <a:ln w="76200">
            <a:solidFill>
              <a:srgbClr val="FF0000"/>
            </a:solidFill>
            <a:miter lim="800000"/>
            <a:headEnd/>
            <a:tailEnd/>
          </a:ln>
          <a:effectLst>
            <a:glow rad="101600">
              <a:schemeClr val="accent2">
                <a:satMod val="175000"/>
                <a:alpha val="40000"/>
              </a:schemeClr>
            </a:glow>
          </a:effectLst>
        </p:spPr>
      </p:pic>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half" idx="2"/>
          </p:nvPr>
        </p:nvPicPr>
        <p:blipFill>
          <a:blip r:embed="rId2" cstate="print"/>
          <a:srcRect t="5051" b="34339"/>
          <a:stretch>
            <a:fillRect/>
          </a:stretch>
        </p:blipFill>
        <p:spPr bwMode="auto">
          <a:xfrm>
            <a:off x="228600" y="152400"/>
            <a:ext cx="8686800" cy="6465454"/>
          </a:xfrm>
          <a:prstGeom prst="rect">
            <a:avLst/>
          </a:prstGeom>
          <a:noFill/>
          <a:ln w="76200">
            <a:solidFill>
              <a:srgbClr val="00B050"/>
            </a:solidFill>
            <a:miter lim="800000"/>
            <a:headEnd/>
            <a:tailEnd/>
          </a:ln>
          <a:effectLst/>
        </p:spPr>
      </p:pic>
    </p:spTree>
  </p:cSld>
  <p:clrMapOvr>
    <a:masterClrMapping/>
  </p:clrMapOvr>
  <p:transition>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lstStyle/>
          <a:p>
            <a:r>
              <a:rPr lang="en-US" b="1" dirty="0">
                <a:effectLst>
                  <a:outerShdw blurRad="38100" dist="38100" dir="2700000" algn="tl">
                    <a:srgbClr val="000000">
                      <a:alpha val="43137"/>
                    </a:srgbClr>
                  </a:outerShdw>
                </a:effectLst>
                <a:latin typeface="Arial" pitchFamily="34" charset="0"/>
                <a:cs typeface="Arial" pitchFamily="34" charset="0"/>
              </a:rPr>
              <a:t>What Makes a Church Appealing?</a:t>
            </a:r>
          </a:p>
        </p:txBody>
      </p:sp>
      <p:pic>
        <p:nvPicPr>
          <p:cNvPr id="6" name="Content Placeholder 5" descr="Father&amp;SonHugging.jpg"/>
          <p:cNvPicPr>
            <a:picLocks noGrp="1" noChangeAspect="1"/>
          </p:cNvPicPr>
          <p:nvPr>
            <p:ph sz="half" idx="2"/>
          </p:nvPr>
        </p:nvPicPr>
        <p:blipFill>
          <a:blip r:embed="rId3" cstate="print"/>
          <a:stretch>
            <a:fillRect/>
          </a:stretch>
        </p:blipFill>
        <p:spPr>
          <a:xfrm rot="379219">
            <a:off x="6803549" y="3611715"/>
            <a:ext cx="2039582" cy="1892105"/>
          </a:xfrm>
          <a:prstGeom prst="heptagon">
            <a:avLst/>
          </a:prstGeom>
          <a:ln>
            <a:noFill/>
          </a:ln>
          <a:effectLst>
            <a:softEdge rad="112500"/>
          </a:effectLst>
        </p:spPr>
      </p:pic>
      <p:pic>
        <p:nvPicPr>
          <p:cNvPr id="4" name="Picture 3" descr="WomanBlackSittinInChurch.jpg"/>
          <p:cNvPicPr>
            <a:picLocks noChangeAspect="1"/>
          </p:cNvPicPr>
          <p:nvPr/>
        </p:nvPicPr>
        <p:blipFill>
          <a:blip r:embed="rId4" cstate="print">
            <a:lum bright="10000" contrast="10000"/>
          </a:blip>
          <a:stretch>
            <a:fillRect/>
          </a:stretch>
        </p:blipFill>
        <p:spPr>
          <a:xfrm rot="188867">
            <a:off x="6335647" y="1217410"/>
            <a:ext cx="2355741" cy="2427540"/>
          </a:xfrm>
          <a:prstGeom prst="rect">
            <a:avLst/>
          </a:prstGeom>
          <a:ln>
            <a:noFill/>
          </a:ln>
          <a:effectLst>
            <a:softEdge rad="112500"/>
          </a:effectLst>
        </p:spPr>
      </p:pic>
      <p:sp>
        <p:nvSpPr>
          <p:cNvPr id="7" name="Pentagon 6"/>
          <p:cNvSpPr/>
          <p:nvPr/>
        </p:nvSpPr>
        <p:spPr>
          <a:xfrm>
            <a:off x="457200" y="1143000"/>
            <a:ext cx="38862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People are friendly &amp; care about each other</a:t>
            </a:r>
          </a:p>
        </p:txBody>
      </p:sp>
      <p:sp>
        <p:nvSpPr>
          <p:cNvPr id="8" name="Pentagon 7"/>
          <p:cNvSpPr/>
          <p:nvPr/>
        </p:nvSpPr>
        <p:spPr>
          <a:xfrm>
            <a:off x="762000" y="1981200"/>
            <a:ext cx="5334000" cy="106680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A Community with genuine relationships, supportive &amp; family- oriented </a:t>
            </a:r>
          </a:p>
        </p:txBody>
      </p:sp>
      <p:sp>
        <p:nvSpPr>
          <p:cNvPr id="9" name="Pentagon 8"/>
          <p:cNvSpPr/>
          <p:nvPr/>
        </p:nvSpPr>
        <p:spPr>
          <a:xfrm>
            <a:off x="304800" y="3048000"/>
            <a:ext cx="5105400" cy="8382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High quality teaching &amp; preaching</a:t>
            </a:r>
          </a:p>
        </p:txBody>
      </p:sp>
      <p:sp>
        <p:nvSpPr>
          <p:cNvPr id="10" name="Pentagon 9"/>
          <p:cNvSpPr/>
          <p:nvPr/>
        </p:nvSpPr>
        <p:spPr>
          <a:xfrm>
            <a:off x="990600" y="3886200"/>
            <a:ext cx="4953000" cy="83820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Theological beliefs and doctrine of the church</a:t>
            </a:r>
          </a:p>
        </p:txBody>
      </p:sp>
      <p:sp>
        <p:nvSpPr>
          <p:cNvPr id="11" name="Pentagon 10"/>
          <p:cNvSpPr/>
          <p:nvPr/>
        </p:nvSpPr>
        <p:spPr>
          <a:xfrm>
            <a:off x="533400" y="5638800"/>
            <a:ext cx="6096000" cy="9144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The church being involved in helping poor and disadvantaged people </a:t>
            </a:r>
          </a:p>
        </p:txBody>
      </p:sp>
      <p:sp>
        <p:nvSpPr>
          <p:cNvPr id="12" name="Pentagon 11"/>
          <p:cNvSpPr/>
          <p:nvPr/>
        </p:nvSpPr>
        <p:spPr>
          <a:xfrm>
            <a:off x="1371600" y="4724400"/>
            <a:ext cx="5334000" cy="9144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effectLst>
                  <a:outerShdw blurRad="38100" dist="38100" dir="2700000" algn="tl">
                    <a:srgbClr val="000000">
                      <a:alpha val="43137"/>
                    </a:srgbClr>
                  </a:outerShdw>
                </a:effectLst>
              </a:rPr>
              <a:t>Quality of programs and classes for children</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plus(in)">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lvl="0"/>
            <a:r>
              <a:rPr lang="en-US" b="1" dirty="0" err="1">
                <a:effectLst>
                  <a:outerShdw blurRad="38100" dist="38100" dir="2700000" algn="tl">
                    <a:srgbClr val="000000">
                      <a:alpha val="43137"/>
                    </a:srgbClr>
                  </a:outerShdw>
                </a:effectLst>
                <a:latin typeface="Arial" pitchFamily="34" charset="0"/>
                <a:cs typeface="Arial" pitchFamily="34" charset="0"/>
              </a:rPr>
              <a:t>Barna’s</a:t>
            </a:r>
            <a:r>
              <a:rPr lang="en-US" b="1" dirty="0">
                <a:effectLst>
                  <a:outerShdw blurRad="38100" dist="38100" dir="2700000" algn="tl">
                    <a:srgbClr val="000000">
                      <a:alpha val="43137"/>
                    </a:srgbClr>
                  </a:outerShdw>
                </a:effectLst>
                <a:latin typeface="Arial" pitchFamily="34" charset="0"/>
                <a:cs typeface="Arial" pitchFamily="34" charset="0"/>
              </a:rPr>
              <a:t> Advice for Youth Leaders</a:t>
            </a:r>
          </a:p>
        </p:txBody>
      </p:sp>
      <p:sp>
        <p:nvSpPr>
          <p:cNvPr id="6" name="Content Placeholder 5"/>
          <p:cNvSpPr>
            <a:spLocks noGrp="1"/>
          </p:cNvSpPr>
          <p:nvPr>
            <p:ph sz="half" idx="1"/>
          </p:nvPr>
        </p:nvSpPr>
        <p:spPr>
          <a:xfrm>
            <a:off x="609600" y="990600"/>
            <a:ext cx="7467600" cy="5867400"/>
          </a:xfrm>
        </p:spPr>
        <p:txBody>
          <a:bodyPr>
            <a:noAutofit/>
          </a:bodyPr>
          <a:lstStyle/>
          <a:p>
            <a:pPr lvl="0"/>
            <a:endParaRPr lang="en-US" sz="500" u="sng" dirty="0"/>
          </a:p>
          <a:p>
            <a:pPr lvl="0"/>
            <a:endParaRPr lang="en-US" sz="600" dirty="0"/>
          </a:p>
          <a:p>
            <a:pPr lvl="0">
              <a:spcBef>
                <a:spcPts val="0"/>
              </a:spcBef>
            </a:pPr>
            <a:r>
              <a:rPr lang="en-US" b="1" dirty="0">
                <a:solidFill>
                  <a:srgbClr val="FFFF00"/>
                </a:solidFill>
                <a:effectLst>
                  <a:outerShdw blurRad="38100" dist="38100" dir="2700000" algn="tl">
                    <a:srgbClr val="000000">
                      <a:alpha val="43137"/>
                    </a:srgbClr>
                  </a:outerShdw>
                </a:effectLst>
              </a:rPr>
              <a:t>Understand the world of the teenager—the cultural context of the young person.  Read their magazines, watch their TV shows, talk to them…</a:t>
            </a:r>
          </a:p>
          <a:p>
            <a:pPr lvl="0">
              <a:spcBef>
                <a:spcPts val="0"/>
              </a:spcBef>
            </a:pPr>
            <a:r>
              <a:rPr lang="en-US" b="1" dirty="0">
                <a:solidFill>
                  <a:srgbClr val="FFFF00"/>
                </a:solidFill>
                <a:effectLst>
                  <a:outerShdw blurRad="38100" dist="38100" dir="2700000" algn="tl">
                    <a:srgbClr val="000000">
                      <a:alpha val="43137"/>
                    </a:srgbClr>
                  </a:outerShdw>
                </a:effectLst>
              </a:rPr>
              <a:t>Enter with a Worldview—integrate your  faith into their practical life.  Teens are impacted by your modeling.</a:t>
            </a:r>
          </a:p>
          <a:p>
            <a:pPr lvl="0">
              <a:spcBef>
                <a:spcPts val="0"/>
              </a:spcBef>
            </a:pPr>
            <a:r>
              <a:rPr lang="en-US" b="1" dirty="0">
                <a:solidFill>
                  <a:srgbClr val="FFFF00"/>
                </a:solidFill>
                <a:effectLst>
                  <a:outerShdw blurRad="38100" dist="38100" dir="2700000" algn="tl">
                    <a:srgbClr val="000000">
                      <a:alpha val="43137"/>
                    </a:srgbClr>
                  </a:outerShdw>
                </a:effectLst>
              </a:rPr>
              <a:t>Enter with a philosophy of Youth Ministry.</a:t>
            </a:r>
          </a:p>
          <a:p>
            <a:pPr lvl="0">
              <a:spcBef>
                <a:spcPts val="0"/>
              </a:spcBef>
            </a:pPr>
            <a:r>
              <a:rPr lang="en-US" b="1" dirty="0">
                <a:solidFill>
                  <a:srgbClr val="FFFF00"/>
                </a:solidFill>
                <a:effectLst>
                  <a:outerShdw blurRad="38100" dist="38100" dir="2700000" algn="tl">
                    <a:srgbClr val="000000">
                      <a:alpha val="43137"/>
                    </a:srgbClr>
                  </a:outerShdw>
                </a:effectLst>
              </a:rPr>
              <a:t>Pray daily for the development of teens.</a:t>
            </a:r>
          </a:p>
          <a:p>
            <a:pPr lvl="0">
              <a:spcBef>
                <a:spcPts val="0"/>
              </a:spcBef>
            </a:pPr>
            <a:r>
              <a:rPr lang="en-US" b="1" dirty="0">
                <a:solidFill>
                  <a:srgbClr val="FFFF00"/>
                </a:solidFill>
                <a:effectLst>
                  <a:outerShdw blurRad="38100" dist="38100" dir="2700000" algn="tl">
                    <a:srgbClr val="000000">
                      <a:alpha val="43137"/>
                    </a:srgbClr>
                  </a:outerShdw>
                </a:effectLst>
              </a:rPr>
              <a:t>Find resources that help you to be effective.</a:t>
            </a:r>
          </a:p>
          <a:p>
            <a:endParaRPr lang="en-US"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slide(from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slide(from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slide(from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slide(fromLeft)">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slide(fromLeft)">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239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descr="C:\Documents and Settings\KohL\My Documents\CLIP ARTS\Goodsalt clipart 2\Jesus teenagers talking.jpg"/>
          <p:cNvPicPr>
            <a:picLocks noChangeAspect="1" noChangeArrowheads="1"/>
          </p:cNvPicPr>
          <p:nvPr/>
        </p:nvPicPr>
        <p:blipFill>
          <a:blip r:embed="rId8" cstate="print"/>
          <a:srcRect/>
          <a:stretch>
            <a:fillRect/>
          </a:stretch>
        </p:blipFill>
        <p:spPr bwMode="auto">
          <a:xfrm rot="21173225">
            <a:off x="7041129" y="2327790"/>
            <a:ext cx="1784521" cy="2585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0" y="0"/>
            <a:ext cx="4572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2.jpg"/>
          <p:cNvPicPr>
            <a:picLocks noChangeAspect="1"/>
          </p:cNvPicPr>
          <p:nvPr/>
        </p:nvPicPr>
        <p:blipFill>
          <a:blip r:embed="rId3" cstate="print"/>
          <a:stretch>
            <a:fillRect/>
          </a:stretch>
        </p:blipFill>
        <p:spPr>
          <a:xfrm rot="1007949">
            <a:off x="6615954" y="3939928"/>
            <a:ext cx="2674915" cy="1917192"/>
          </a:xfrm>
          <a:prstGeom prst="hexagon">
            <a:avLst/>
          </a:prstGeom>
          <a:ln w="19050">
            <a:solidFill>
              <a:srgbClr val="FF0000"/>
            </a:solidFill>
          </a:ln>
        </p:spPr>
      </p:pic>
      <p:pic>
        <p:nvPicPr>
          <p:cNvPr id="9218" name="Picture 2" descr="F:\My Pictures\CHILDREN\Groups of children\Copy of Pathfinders2.jpg"/>
          <p:cNvPicPr>
            <a:picLocks noChangeAspect="1" noChangeArrowheads="1"/>
          </p:cNvPicPr>
          <p:nvPr/>
        </p:nvPicPr>
        <p:blipFill>
          <a:blip r:embed="rId4" cstate="print">
            <a:lum bright="10000" contrast="10000"/>
          </a:blip>
          <a:srcRect/>
          <a:stretch>
            <a:fillRect/>
          </a:stretch>
        </p:blipFill>
        <p:spPr bwMode="auto">
          <a:xfrm rot="412003">
            <a:off x="6979245" y="114471"/>
            <a:ext cx="2043700" cy="2147608"/>
          </a:xfrm>
          <a:prstGeom prst="rect">
            <a:avLst/>
          </a:prstGeom>
          <a:noFill/>
          <a:ln w="28575">
            <a:solidFill>
              <a:srgbClr val="FFFF00"/>
            </a:solidFill>
          </a:ln>
        </p:spPr>
      </p:pic>
      <p:pic>
        <p:nvPicPr>
          <p:cNvPr id="9220" name="Picture 4" descr="C:\Documents and Settings\KohL\Local Settings\Temporary Internet Files\Content.IE5\KWY6P6QT\MPj04436790000[1].jpg"/>
          <p:cNvPicPr>
            <a:picLocks noChangeAspect="1" noChangeArrowheads="1"/>
          </p:cNvPicPr>
          <p:nvPr/>
        </p:nvPicPr>
        <p:blipFill>
          <a:blip r:embed="rId5" cstate="print"/>
          <a:srcRect r="20991"/>
          <a:stretch>
            <a:fillRect/>
          </a:stretch>
        </p:blipFill>
        <p:spPr bwMode="auto">
          <a:xfrm rot="20606123">
            <a:off x="6886826" y="2438382"/>
            <a:ext cx="1827332" cy="1537336"/>
          </a:xfrm>
          <a:prstGeom prst="heart">
            <a:avLst/>
          </a:prstGeom>
          <a:solidFill>
            <a:srgbClr val="FFFFFF">
              <a:shade val="85000"/>
            </a:srgbClr>
          </a:solidFill>
          <a:ln w="19050">
            <a:solidFill>
              <a:schemeClr val="accent1"/>
            </a:solidFill>
          </a:ln>
          <a:effectLst>
            <a:reflection blurRad="12700" stA="38000" endPos="28000" dist="5000" dir="5400000" sy="-100000" algn="bl" rotWithShape="0"/>
          </a:effectLst>
        </p:spPr>
      </p:pic>
      <p:sp>
        <p:nvSpPr>
          <p:cNvPr id="5" name="Title 4"/>
          <p:cNvSpPr>
            <a:spLocks noGrp="1"/>
          </p:cNvSpPr>
          <p:nvPr>
            <p:ph type="title"/>
          </p:nvPr>
        </p:nvSpPr>
        <p:spPr>
          <a:xfrm>
            <a:off x="609600" y="152400"/>
            <a:ext cx="5334000" cy="914400"/>
          </a:xfrm>
        </p:spPr>
        <p:txBody>
          <a:bodyPr/>
          <a:lstStyle/>
          <a:p>
            <a:r>
              <a:rPr lang="en-US" sz="4800" b="1" dirty="0"/>
              <a:t>Conclusion</a:t>
            </a:r>
          </a:p>
        </p:txBody>
      </p:sp>
      <p:sp>
        <p:nvSpPr>
          <p:cNvPr id="6" name="Content Placeholder 5"/>
          <p:cNvSpPr>
            <a:spLocks noGrp="1"/>
          </p:cNvSpPr>
          <p:nvPr>
            <p:ph sz="half" idx="1"/>
          </p:nvPr>
        </p:nvSpPr>
        <p:spPr>
          <a:xfrm>
            <a:off x="0" y="1066800"/>
            <a:ext cx="6934200" cy="5562599"/>
          </a:xfrm>
        </p:spPr>
        <p:txBody>
          <a:bodyPr>
            <a:noAutofit/>
          </a:bodyPr>
          <a:lstStyle/>
          <a:p>
            <a:pPr lvl="0"/>
            <a:r>
              <a:rPr lang="en-US" b="1" dirty="0"/>
              <a:t>The teen is open to religion. He/she is vulnerable. He/she is an inquirer, he does not accept everything that he is told, he wants proof, he wants to see, but he is receptive. It is a great phase of life. A great opportunity to make a vulnerable decision for Jesus.</a:t>
            </a:r>
          </a:p>
          <a:p>
            <a:pPr lvl="0"/>
            <a:r>
              <a:rPr lang="en-US" b="1" dirty="0"/>
              <a:t>Satan has taken advantage of this phase to destroy the life of God’s children.</a:t>
            </a:r>
          </a:p>
        </p:txBody>
      </p:sp>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304800"/>
            <a:ext cx="7620000" cy="914400"/>
          </a:xfrm>
        </p:spPr>
        <p:txBody>
          <a:bodyPr/>
          <a:lstStyle/>
          <a:p>
            <a:r>
              <a:rPr lang="en-US" sz="5400" b="1" dirty="0">
                <a:effectLst>
                  <a:outerShdw blurRad="38100" dist="38100" dir="2700000" algn="tl">
                    <a:srgbClr val="000000">
                      <a:alpha val="43137"/>
                    </a:srgbClr>
                  </a:outerShdw>
                </a:effectLst>
                <a:latin typeface="Calibri" pitchFamily="34" charset="0"/>
              </a:rPr>
              <a:t>What Can Be Done?</a:t>
            </a:r>
          </a:p>
        </p:txBody>
      </p:sp>
      <p:sp>
        <p:nvSpPr>
          <p:cNvPr id="10" name="Content Placeholder 9"/>
          <p:cNvSpPr>
            <a:spLocks noGrp="1"/>
          </p:cNvSpPr>
          <p:nvPr>
            <p:ph idx="1"/>
          </p:nvPr>
        </p:nvSpPr>
        <p:spPr>
          <a:xfrm>
            <a:off x="228600" y="1600200"/>
            <a:ext cx="7772400" cy="4800600"/>
          </a:xfrm>
        </p:spPr>
        <p:txBody>
          <a:bodyPr/>
          <a:lstStyle/>
          <a:p>
            <a:pPr lvl="0"/>
            <a:r>
              <a:rPr lang="en-US" sz="3600" b="1" dirty="0">
                <a:effectLst>
                  <a:outerShdw blurRad="38100" dist="38100" dir="2700000" algn="tl">
                    <a:srgbClr val="000000">
                      <a:alpha val="43137"/>
                    </a:srgbClr>
                  </a:outerShdw>
                </a:effectLst>
              </a:rPr>
              <a:t>A specific ministry to work with teens. We cannot waste this phase. If we maintain them in Christ at this age, the possibilities that they will remain in Him for their entire life is very great.</a:t>
            </a:r>
          </a:p>
          <a:p>
            <a:pPr lvl="0"/>
            <a:r>
              <a:rPr lang="en-US" sz="3600" b="1" dirty="0">
                <a:effectLst>
                  <a:outerShdw blurRad="38100" dist="38100" dir="2700000" algn="tl">
                    <a:srgbClr val="000000">
                      <a:alpha val="43137"/>
                    </a:srgbClr>
                  </a:outerShdw>
                </a:effectLst>
              </a:rPr>
              <a:t>Tomorrow can be too late!</a:t>
            </a:r>
          </a:p>
          <a:p>
            <a:pPr>
              <a:buNone/>
            </a:pPr>
            <a:endParaRPr lang="en-US" dirty="0"/>
          </a:p>
        </p:txBody>
      </p:sp>
      <p:sp>
        <p:nvSpPr>
          <p:cNvPr id="12" name="Rectangle 11"/>
          <p:cNvSpPr/>
          <p:nvPr/>
        </p:nvSpPr>
        <p:spPr>
          <a:xfrm>
            <a:off x="0" y="0"/>
            <a:ext cx="45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pic>
        <p:nvPicPr>
          <p:cNvPr id="2051" name="Picture 3" descr="C:\Documents and Settings\KohL\Local Settings\Temporary Internet Files\Content.IE5\7JNT8DUT\MPj04425260000[1].jpg"/>
          <p:cNvPicPr>
            <a:picLocks noChangeAspect="1" noChangeArrowheads="1"/>
          </p:cNvPicPr>
          <p:nvPr/>
        </p:nvPicPr>
        <p:blipFill>
          <a:blip r:embed="rId3" cstate="print">
            <a:lum bright="10000"/>
          </a:blip>
          <a:srcRect l="5000" t="8750" r="40000" b="12500"/>
          <a:stretch>
            <a:fillRect/>
          </a:stretch>
        </p:blipFill>
        <p:spPr bwMode="auto">
          <a:xfrm rot="842189">
            <a:off x="6963040" y="212025"/>
            <a:ext cx="1981200" cy="1891146"/>
          </a:xfrm>
          <a:prstGeom prst="ellipse">
            <a:avLst/>
          </a:prstGeom>
          <a:noFill/>
          <a:ln w="38100">
            <a:solidFill>
              <a:srgbClr val="FFFF00"/>
            </a:solidFill>
          </a:ln>
        </p:spPr>
      </p:pic>
    </p:spTree>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0"/>
            <a:ext cx="7696200" cy="914400"/>
          </a:xfrm>
        </p:spPr>
        <p:txBody>
          <a:bodyPr/>
          <a:lstStyle/>
          <a:p>
            <a:pPr algn="ctr"/>
            <a:r>
              <a:rPr lang="en-US" sz="4400" b="1" dirty="0">
                <a:latin typeface="Calibri" pitchFamily="34" charset="0"/>
              </a:rPr>
              <a:t>References</a:t>
            </a:r>
          </a:p>
        </p:txBody>
      </p:sp>
      <p:sp>
        <p:nvSpPr>
          <p:cNvPr id="3" name="Content Placeholder 2"/>
          <p:cNvSpPr>
            <a:spLocks noGrp="1"/>
          </p:cNvSpPr>
          <p:nvPr>
            <p:ph idx="1"/>
          </p:nvPr>
        </p:nvSpPr>
        <p:spPr>
          <a:xfrm>
            <a:off x="335280" y="1181100"/>
            <a:ext cx="8458200" cy="5410200"/>
          </a:xfrm>
          <a:ln>
            <a:noFill/>
          </a:ln>
        </p:spPr>
        <p:txBody>
          <a:bodyPr>
            <a:noAutofit/>
          </a:bodyPr>
          <a:lstStyle/>
          <a:p>
            <a:r>
              <a:rPr lang="en-US" sz="2000" dirty="0">
                <a:latin typeface="Calibri" pitchFamily="34" charset="0"/>
              </a:rPr>
              <a:t>George </a:t>
            </a:r>
            <a:r>
              <a:rPr lang="en-US" sz="2000" dirty="0" err="1">
                <a:latin typeface="Calibri" pitchFamily="34" charset="0"/>
              </a:rPr>
              <a:t>Barna</a:t>
            </a:r>
            <a:r>
              <a:rPr lang="en-US" sz="2000" dirty="0">
                <a:latin typeface="Calibri" pitchFamily="34" charset="0"/>
              </a:rPr>
              <a:t>, </a:t>
            </a:r>
            <a:r>
              <a:rPr lang="en-US" sz="2000" i="1" dirty="0">
                <a:latin typeface="Calibri" pitchFamily="34" charset="0"/>
              </a:rPr>
              <a:t>Real Teens </a:t>
            </a:r>
            <a:r>
              <a:rPr lang="en-US" sz="2000" dirty="0">
                <a:latin typeface="Calibri" pitchFamily="34" charset="0"/>
              </a:rPr>
              <a:t>(Ventura, CA:  Regal Books, 2001)</a:t>
            </a:r>
          </a:p>
          <a:p>
            <a:r>
              <a:rPr lang="en-US" sz="2000" dirty="0">
                <a:latin typeface="Calibri" pitchFamily="34" charset="0"/>
              </a:rPr>
              <a:t>Philip </a:t>
            </a:r>
            <a:r>
              <a:rPr lang="en-US" sz="2000" dirty="0" err="1">
                <a:latin typeface="Calibri" pitchFamily="34" charset="0"/>
              </a:rPr>
              <a:t>Schwadel</a:t>
            </a:r>
            <a:r>
              <a:rPr lang="en-US" sz="2000" dirty="0">
                <a:latin typeface="Calibri" pitchFamily="34" charset="0"/>
              </a:rPr>
              <a:t> &amp; Christian Smith, </a:t>
            </a:r>
            <a:r>
              <a:rPr lang="en-US" sz="2000" i="1" dirty="0">
                <a:latin typeface="Calibri" pitchFamily="34" charset="0"/>
              </a:rPr>
              <a:t>“Portraits of Protestant Teens:  A Report on Teenagers in Major U.S. Denominations </a:t>
            </a:r>
            <a:r>
              <a:rPr lang="en-US" sz="2000" dirty="0">
                <a:latin typeface="Calibri" pitchFamily="34" charset="0"/>
              </a:rPr>
              <a:t>(Chapel Hill, NC:  National Study of Youth and Religion (NSYR), 2005.) </a:t>
            </a:r>
          </a:p>
          <a:p>
            <a:r>
              <a:rPr lang="en-US" sz="2000" dirty="0">
                <a:latin typeface="Calibri" pitchFamily="34" charset="0"/>
              </a:rPr>
              <a:t>Roger Dudley, </a:t>
            </a:r>
            <a:r>
              <a:rPr lang="en-US" sz="2000" i="1" dirty="0">
                <a:latin typeface="Calibri" pitchFamily="34" charset="0"/>
              </a:rPr>
              <a:t>Why Teenagers Reject Religion and What to Do About It </a:t>
            </a:r>
            <a:r>
              <a:rPr lang="en-US" sz="2000" dirty="0">
                <a:latin typeface="Calibri" pitchFamily="34" charset="0"/>
              </a:rPr>
              <a:t>(Hagerstown, MD: Review and Herald Publishing Association, 1978).</a:t>
            </a:r>
          </a:p>
          <a:p>
            <a:r>
              <a:rPr lang="en-US" sz="2000" dirty="0">
                <a:latin typeface="Calibri" pitchFamily="34" charset="0"/>
              </a:rPr>
              <a:t>Roger Dudley, </a:t>
            </a:r>
            <a:r>
              <a:rPr lang="en-US" sz="2000" i="1" dirty="0">
                <a:latin typeface="Calibri" pitchFamily="34" charset="0"/>
              </a:rPr>
              <a:t>The Complex Religion of Teens</a:t>
            </a:r>
            <a:r>
              <a:rPr lang="en-US" sz="2000" dirty="0">
                <a:latin typeface="Calibri" pitchFamily="34" charset="0"/>
              </a:rPr>
              <a:t> (Hagerstown, MD:  Review and Herald Publishing Association, 2007).</a:t>
            </a:r>
          </a:p>
          <a:p>
            <a:r>
              <a:rPr lang="en-US" sz="2000" dirty="0">
                <a:latin typeface="Calibri" pitchFamily="34" charset="0"/>
              </a:rPr>
              <a:t>Samuel </a:t>
            </a:r>
            <a:r>
              <a:rPr lang="en-US" sz="2000" dirty="0" err="1">
                <a:latin typeface="Calibri" pitchFamily="34" charset="0"/>
              </a:rPr>
              <a:t>Pfromm</a:t>
            </a:r>
            <a:r>
              <a:rPr lang="en-US" sz="2000" dirty="0">
                <a:latin typeface="Calibri" pitchFamily="34" charset="0"/>
              </a:rPr>
              <a:t> </a:t>
            </a:r>
            <a:r>
              <a:rPr lang="en-US" sz="2000" dirty="0" err="1">
                <a:latin typeface="Calibri" pitchFamily="34" charset="0"/>
              </a:rPr>
              <a:t>Netto</a:t>
            </a:r>
            <a:r>
              <a:rPr lang="en-US" sz="2000" dirty="0">
                <a:latin typeface="Calibri" pitchFamily="34" charset="0"/>
              </a:rPr>
              <a:t>, </a:t>
            </a:r>
            <a:r>
              <a:rPr lang="en-US" sz="2000" i="1" dirty="0">
                <a:latin typeface="Calibri" pitchFamily="34" charset="0"/>
              </a:rPr>
              <a:t>Psychology of Adolescence </a:t>
            </a:r>
            <a:r>
              <a:rPr lang="en-US" sz="2000" dirty="0">
                <a:latin typeface="Calibri" pitchFamily="34" charset="0"/>
              </a:rPr>
              <a:t>(Sao Paulo:  </a:t>
            </a:r>
            <a:r>
              <a:rPr lang="en-US" sz="2000" dirty="0" err="1">
                <a:latin typeface="Calibri" pitchFamily="34" charset="0"/>
              </a:rPr>
              <a:t>Pioneira</a:t>
            </a:r>
            <a:r>
              <a:rPr lang="en-US" sz="2000" dirty="0">
                <a:latin typeface="Calibri" pitchFamily="34" charset="0"/>
              </a:rPr>
              <a:t>, Brasilia, INL, 1976.</a:t>
            </a:r>
          </a:p>
          <a:p>
            <a:r>
              <a:rPr lang="en-US" sz="2000" dirty="0"/>
              <a:t>Christian Smith &amp; Melinda </a:t>
            </a:r>
            <a:r>
              <a:rPr lang="en-US" sz="2000" dirty="0" err="1"/>
              <a:t>Lunquist</a:t>
            </a:r>
            <a:r>
              <a:rPr lang="en-US" sz="2000" dirty="0"/>
              <a:t> Denton</a:t>
            </a:r>
            <a:r>
              <a:rPr lang="en-US" sz="2000" i="1" dirty="0"/>
              <a:t>, Soul Searching: the Religious and Spiritual Lives of American Teenagers  (</a:t>
            </a:r>
            <a:r>
              <a:rPr lang="en-US" sz="2000" dirty="0"/>
              <a:t>Oxford University Press, 2005)</a:t>
            </a:r>
            <a:endParaRPr lang="en-US" sz="2000" dirty="0">
              <a:latin typeface="Calibri" pitchFamily="34" charset="0"/>
            </a:endParaRPr>
          </a:p>
          <a:p>
            <a:endParaRPr lang="en-US" sz="2400" dirty="0">
              <a:latin typeface="Calibri" pitchFamily="34" charset="0"/>
            </a:endParaRPr>
          </a:p>
          <a:p>
            <a:endParaRPr lang="en-US" sz="2800" dirty="0">
              <a:latin typeface="Calibri" pitchFamily="34" charset="0"/>
            </a:endParaRPr>
          </a:p>
          <a:p>
            <a:endParaRPr lang="en-US" sz="3200"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533400"/>
            <a:ext cx="8077200" cy="579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bodyPr>
          <a:lstStyle/>
          <a:p>
            <a:pPr lvl="0" algn="ctr"/>
            <a:endParaRPr lang="en-US" sz="3200" dirty="0"/>
          </a:p>
          <a:p>
            <a:pPr lvl="0" algn="ctr"/>
            <a:r>
              <a:rPr lang="en-US" sz="4400" b="1" dirty="0">
                <a:solidFill>
                  <a:schemeClr val="tx1"/>
                </a:solidFill>
                <a:effectLst>
                  <a:outerShdw blurRad="38100" dist="38100" dir="2700000" algn="tl">
                    <a:srgbClr val="000000">
                      <a:alpha val="43137"/>
                    </a:srgbClr>
                  </a:outerShdw>
                </a:effectLst>
                <a:latin typeface="Calibri" pitchFamily="34" charset="0"/>
              </a:rPr>
              <a:t>“Adolescence is an age where the individual is concerned with what is spiritual and sacred.”</a:t>
            </a:r>
          </a:p>
          <a:p>
            <a:pPr lvl="0" algn="ctr"/>
            <a:endParaRPr lang="en-US" sz="4400" b="1" dirty="0">
              <a:solidFill>
                <a:schemeClr val="tx1"/>
              </a:solidFill>
              <a:effectLst>
                <a:outerShdw blurRad="38100" dist="38100" dir="2700000" algn="tl">
                  <a:srgbClr val="000000">
                    <a:alpha val="43137"/>
                  </a:srgbClr>
                </a:outerShdw>
              </a:effectLst>
              <a:latin typeface="Calibri" pitchFamily="34" charset="0"/>
            </a:endParaRPr>
          </a:p>
          <a:p>
            <a:pPr lvl="0" algn="ctr"/>
            <a:r>
              <a:rPr lang="en-US" sz="2400" b="1" dirty="0">
                <a:solidFill>
                  <a:schemeClr val="tx1"/>
                </a:solidFill>
                <a:effectLst>
                  <a:outerShdw blurRad="38100" dist="38100" dir="2700000" algn="tl">
                    <a:srgbClr val="000000">
                      <a:alpha val="43137"/>
                    </a:srgbClr>
                  </a:outerShdw>
                </a:effectLst>
                <a:latin typeface="Calibri" pitchFamily="34" charset="0"/>
              </a:rPr>
              <a:t>Samuel  </a:t>
            </a:r>
            <a:r>
              <a:rPr lang="en-US" sz="2400" b="1" dirty="0" err="1">
                <a:solidFill>
                  <a:schemeClr val="tx1"/>
                </a:solidFill>
                <a:effectLst>
                  <a:outerShdw blurRad="38100" dist="38100" dir="2700000" algn="tl">
                    <a:srgbClr val="000000">
                      <a:alpha val="43137"/>
                    </a:srgbClr>
                  </a:outerShdw>
                </a:effectLst>
                <a:latin typeface="Calibri" pitchFamily="34" charset="0"/>
              </a:rPr>
              <a:t>Pfromm</a:t>
            </a:r>
            <a:r>
              <a:rPr lang="en-US" sz="2400" b="1" dirty="0">
                <a:solidFill>
                  <a:schemeClr val="tx1"/>
                </a:solidFill>
                <a:effectLst>
                  <a:outerShdw blurRad="38100" dist="38100" dir="2700000" algn="tl">
                    <a:srgbClr val="000000">
                      <a:alpha val="43137"/>
                    </a:srgbClr>
                  </a:outerShdw>
                </a:effectLst>
                <a:latin typeface="Calibri" pitchFamily="34" charset="0"/>
              </a:rPr>
              <a:t> </a:t>
            </a:r>
            <a:r>
              <a:rPr lang="en-US" sz="2400" b="1" dirty="0" err="1">
                <a:solidFill>
                  <a:schemeClr val="tx1"/>
                </a:solidFill>
                <a:effectLst>
                  <a:outerShdw blurRad="38100" dist="38100" dir="2700000" algn="tl">
                    <a:srgbClr val="000000">
                      <a:alpha val="43137"/>
                    </a:srgbClr>
                  </a:outerShdw>
                </a:effectLst>
                <a:latin typeface="Calibri" pitchFamily="34" charset="0"/>
              </a:rPr>
              <a:t>Netto</a:t>
            </a:r>
            <a:r>
              <a:rPr lang="en-US" sz="2400" b="1" dirty="0">
                <a:solidFill>
                  <a:schemeClr val="tx1"/>
                </a:solidFill>
                <a:effectLst>
                  <a:outerShdw blurRad="38100" dist="38100" dir="2700000" algn="tl">
                    <a:srgbClr val="000000">
                      <a:alpha val="43137"/>
                    </a:srgbClr>
                  </a:outerShdw>
                </a:effectLst>
                <a:latin typeface="Calibri" pitchFamily="34" charset="0"/>
              </a:rPr>
              <a:t>, </a:t>
            </a:r>
            <a:r>
              <a:rPr lang="en-US" sz="2400" b="1" i="1" u="sng" dirty="0">
                <a:solidFill>
                  <a:schemeClr val="tx1"/>
                </a:solidFill>
                <a:effectLst>
                  <a:outerShdw blurRad="38100" dist="38100" dir="2700000" algn="tl">
                    <a:srgbClr val="000000">
                      <a:alpha val="43137"/>
                    </a:srgbClr>
                  </a:outerShdw>
                </a:effectLst>
                <a:latin typeface="Calibri" pitchFamily="34" charset="0"/>
              </a:rPr>
              <a:t> Psychology of Adolescence, </a:t>
            </a:r>
            <a:r>
              <a:rPr lang="en-US" sz="2400" b="1" dirty="0">
                <a:solidFill>
                  <a:schemeClr val="tx1"/>
                </a:solidFill>
                <a:effectLst>
                  <a:outerShdw blurRad="38100" dist="38100" dir="2700000" algn="tl">
                    <a:srgbClr val="000000">
                      <a:alpha val="43137"/>
                    </a:srgbClr>
                  </a:outerShdw>
                </a:effectLst>
                <a:latin typeface="Calibri" pitchFamily="34" charset="0"/>
              </a:rPr>
              <a:t>307 </a:t>
            </a:r>
          </a:p>
          <a:p>
            <a:pPr algn="ctr"/>
            <a:endParaRPr lang="en-US" sz="4400" b="1" dirty="0">
              <a:solidFill>
                <a:schemeClr val="tx1"/>
              </a:solidFill>
              <a:effectLst>
                <a:outerShdw blurRad="38100" dist="38100" dir="2700000" algn="tl">
                  <a:srgbClr val="000000">
                    <a:alpha val="43137"/>
                  </a:srgbClr>
                </a:outerShdw>
              </a:effectLst>
              <a:latin typeface="Calibri" pitchFamily="34" charset="0"/>
            </a:endParaRPr>
          </a:p>
        </p:txBody>
      </p:sp>
      <p:sp>
        <p:nvSpPr>
          <p:cNvPr id="5" name="TextBox 4"/>
          <p:cNvSpPr txBox="1"/>
          <p:nvPr/>
        </p:nvSpPr>
        <p:spPr>
          <a:xfrm>
            <a:off x="3962400" y="6629400"/>
            <a:ext cx="184731" cy="369332"/>
          </a:xfrm>
          <a:prstGeom prst="rect">
            <a:avLst/>
          </a:prstGeom>
          <a:noFill/>
        </p:spPr>
        <p:txBody>
          <a:bodyPr wrap="none" rtlCol="0">
            <a:spAutoFit/>
          </a:bodyPr>
          <a:lstStyle/>
          <a:p>
            <a:endParaRPr 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81000" y="1524000"/>
            <a:ext cx="7162800" cy="4953000"/>
          </a:xfrm>
          <a:prstGeom prst="round2DiagRect">
            <a:avLst>
              <a:gd name="adj1" fmla="val 16667"/>
              <a:gd name="adj2" fmla="val 0"/>
            </a:avLst>
          </a:prstGeom>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buFont typeface="Arial" pitchFamily="34" charset="0"/>
              <a:buChar char="•"/>
            </a:pPr>
            <a:r>
              <a:rPr lang="en-US" sz="2800" b="1" dirty="0">
                <a:ln w="50800"/>
                <a:solidFill>
                  <a:schemeClr val="bg1">
                    <a:shade val="50000"/>
                  </a:schemeClr>
                </a:solidFill>
              </a:rPr>
              <a:t> </a:t>
            </a:r>
          </a:p>
          <a:p>
            <a:pPr lvl="0" algn="ctr">
              <a:buFont typeface="Arial" pitchFamily="34" charset="0"/>
              <a:buChar char="•"/>
            </a:pPr>
            <a:r>
              <a:rPr lang="en-US" sz="2800" b="1" dirty="0">
                <a:ln w="50800"/>
                <a:solidFill>
                  <a:schemeClr val="tx1"/>
                </a:solidFill>
                <a:effectLst>
                  <a:outerShdw blurRad="38100" dist="38100" dir="2700000" algn="tl">
                    <a:srgbClr val="000000">
                      <a:alpha val="43137"/>
                    </a:srgbClr>
                  </a:outerShdw>
                </a:effectLst>
                <a:latin typeface="Arial Narrow" pitchFamily="34" charset="0"/>
              </a:rPr>
              <a:t> </a:t>
            </a:r>
            <a:r>
              <a:rPr lang="en-US" sz="3200" b="1" dirty="0">
                <a:ln w="50800"/>
                <a:solidFill>
                  <a:schemeClr val="tx1"/>
                </a:solidFill>
                <a:effectLst>
                  <a:outerShdw blurRad="38100" dist="38100" dir="2700000" algn="tl">
                    <a:srgbClr val="000000">
                      <a:alpha val="43137"/>
                    </a:srgbClr>
                  </a:outerShdw>
                </a:effectLst>
                <a:latin typeface="Arial Narrow" pitchFamily="34" charset="0"/>
              </a:rPr>
              <a:t>They need to have a good relationship with religious authorities, such as parents and teachers so that they can see in them coherence between what they live and what they preach. </a:t>
            </a:r>
          </a:p>
          <a:p>
            <a:pPr lvl="0" algn="ctr">
              <a:buFont typeface="Arial" pitchFamily="34" charset="0"/>
              <a:buChar char="•"/>
            </a:pPr>
            <a:r>
              <a:rPr lang="en-US" sz="3200" b="1" dirty="0">
                <a:ln w="50800"/>
                <a:solidFill>
                  <a:schemeClr val="tx1"/>
                </a:solidFill>
                <a:effectLst>
                  <a:outerShdw blurRad="38100" dist="38100" dir="2700000" algn="tl">
                    <a:srgbClr val="000000">
                      <a:alpha val="43137"/>
                    </a:srgbClr>
                  </a:outerShdw>
                </a:effectLst>
                <a:latin typeface="Arial Narrow" pitchFamily="34" charset="0"/>
              </a:rPr>
              <a:t> They need to have correct concepts regarding religion at this time on their own so that they opt for the faith in Jesus.</a:t>
            </a:r>
          </a:p>
          <a:p>
            <a:pPr algn="ctr"/>
            <a:endParaRPr lang="en-US" sz="2000" b="1" dirty="0">
              <a:ln w="50800"/>
              <a:solidFill>
                <a:schemeClr val="bg1">
                  <a:shade val="50000"/>
                </a:schemeClr>
              </a:solidFill>
              <a:latin typeface="Arial Narrow" pitchFamily="34" charset="0"/>
            </a:endParaRPr>
          </a:p>
        </p:txBody>
      </p:sp>
      <p:sp>
        <p:nvSpPr>
          <p:cNvPr id="7" name="Curved Left Arrow 6"/>
          <p:cNvSpPr/>
          <p:nvPr/>
        </p:nvSpPr>
        <p:spPr>
          <a:xfrm rot="255176">
            <a:off x="7192348" y="736177"/>
            <a:ext cx="1533662" cy="2020611"/>
          </a:xfrm>
          <a:prstGeom prst="curved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838200" y="426720"/>
            <a:ext cx="6553200"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Calibri" pitchFamily="34" charset="0"/>
              </a:rPr>
              <a:t>Religious Needs of Teens</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59289213"/>
              </p:ext>
            </p:extLst>
          </p:nvPr>
        </p:nvGraphicFramePr>
        <p:xfrm>
          <a:off x="304800" y="457200"/>
          <a:ext cx="8534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066800"/>
          </a:xfrm>
        </p:spPr>
        <p:txBody>
          <a:bodyPr>
            <a:normAutofit fontScale="90000"/>
          </a:bodyPr>
          <a:lstStyle/>
          <a:p>
            <a:pPr lvl="0" algn="ctr"/>
            <a:r>
              <a:rPr lang="en-US" b="1" dirty="0">
                <a:solidFill>
                  <a:srgbClr val="FFFF00"/>
                </a:solidFill>
                <a:effectLst>
                  <a:outerShdw blurRad="38100" dist="38100" dir="2700000" algn="tl">
                    <a:srgbClr val="000000">
                      <a:alpha val="43137"/>
                    </a:srgbClr>
                  </a:outerShdw>
                </a:effectLst>
              </a:rPr>
              <a:t>Teenage is the Best Phase of 		Life for Religion</a:t>
            </a:r>
            <a:br>
              <a:rPr lang="en-US" sz="5400" b="1" dirty="0">
                <a:solidFill>
                  <a:srgbClr val="FFFF00"/>
                </a:solidFill>
                <a:effectLst>
                  <a:outerShdw blurRad="38100" dist="38100" dir="2700000" algn="tl">
                    <a:srgbClr val="000000">
                      <a:alpha val="43137"/>
                    </a:srgbClr>
                  </a:outerShdw>
                </a:effectLst>
              </a:rPr>
            </a:br>
            <a:endParaRPr lang="en-US" b="1" dirty="0">
              <a:solidFill>
                <a:srgbClr val="FFFF00"/>
              </a:solidFill>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2362200" y="1600200"/>
            <a:ext cx="6553200" cy="5029200"/>
          </a:xfrm>
          <a:prstGeom prst="flowChartDisplay">
            <a:avLst/>
          </a:prstGeom>
        </p:spPr>
        <p:style>
          <a:lnRef idx="3">
            <a:schemeClr val="lt1"/>
          </a:lnRef>
          <a:fillRef idx="1">
            <a:schemeClr val="accent2"/>
          </a:fillRef>
          <a:effectRef idx="1">
            <a:schemeClr val="accent2"/>
          </a:effectRef>
          <a:fontRef idx="minor">
            <a:schemeClr val="lt1"/>
          </a:fontRef>
        </p:style>
        <p:txBody>
          <a:bodyPr>
            <a:noAutofit/>
          </a:bodyPr>
          <a:lstStyle/>
          <a:p>
            <a:pPr marL="233363" lvl="0" indent="-233363"/>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Religious concepts gain more  precision and depth in the final years of childhood and during puberty.</a:t>
            </a:r>
          </a:p>
          <a:p>
            <a:pPr marL="233363" lvl="0" indent="-233363"/>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It is the best phase of life to strengthen religious values and a relationship with God.</a:t>
            </a:r>
          </a:p>
          <a:p>
            <a:pPr marL="282575" indent="-282575"/>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slide(fromLeft)">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066800"/>
          </a:xfrm>
        </p:spPr>
        <p:txBody>
          <a:bodyPr>
            <a:noAutofit/>
          </a:bodyPr>
          <a:lstStyle/>
          <a:p>
            <a:pPr lvl="0" algn="ctr"/>
            <a:r>
              <a:rPr lang="en-US" sz="3600" b="1" dirty="0">
                <a:effectLst>
                  <a:outerShdw blurRad="38100" dist="38100" dir="2700000" algn="tl">
                    <a:srgbClr val="000000">
                      <a:alpha val="43137"/>
                    </a:srgbClr>
                  </a:outerShdw>
                </a:effectLst>
              </a:rPr>
              <a:t>Teenage is the Best Phase of 		Life for Religion</a:t>
            </a:r>
            <a:br>
              <a:rPr lang="en-US" sz="3600" dirty="0"/>
            </a:br>
            <a:endParaRPr lang="en-US" sz="3600" dirty="0"/>
          </a:p>
        </p:txBody>
      </p:sp>
      <p:sp>
        <p:nvSpPr>
          <p:cNvPr id="6" name="Content Placeholder 5"/>
          <p:cNvSpPr>
            <a:spLocks noGrp="1"/>
          </p:cNvSpPr>
          <p:nvPr>
            <p:ph sz="half" idx="1"/>
          </p:nvPr>
        </p:nvSpPr>
        <p:spPr>
          <a:xfrm>
            <a:off x="2286000" y="1600200"/>
            <a:ext cx="6553200" cy="4648200"/>
          </a:xfrm>
          <a:prstGeom prst="flowChartDisplay">
            <a:avLst/>
          </a:prstGeom>
        </p:spPr>
        <p:style>
          <a:lnRef idx="3">
            <a:schemeClr val="lt1"/>
          </a:lnRef>
          <a:fillRef idx="1">
            <a:schemeClr val="accent2"/>
          </a:fillRef>
          <a:effectRef idx="1">
            <a:schemeClr val="accent2"/>
          </a:effectRef>
          <a:fontRef idx="minor">
            <a:schemeClr val="lt1"/>
          </a:fontRef>
        </p:style>
        <p:txBody>
          <a:bodyPr>
            <a:noAutofit/>
          </a:bodyPr>
          <a:lstStyle/>
          <a:p>
            <a:pPr marL="282575" lvl="0" indent="-282575"/>
            <a:r>
              <a:rPr lang="en-US" sz="3200" b="1" dirty="0">
                <a:solidFill>
                  <a:schemeClr val="tx1"/>
                </a:solidFill>
                <a:effectLst>
                  <a:outerShdw blurRad="38100" dist="38100" dir="2700000" algn="tl">
                    <a:srgbClr val="000000">
                      <a:alpha val="43137"/>
                    </a:srgbClr>
                  </a:outerShdw>
                </a:effectLst>
              </a:rPr>
              <a:t>It is in the teenage years that conversion take place; it is the period in which the majority of religious leaders decided to be ministers and missionaries </a:t>
            </a:r>
            <a:r>
              <a:rPr lang="en-US" b="1" dirty="0">
                <a:solidFill>
                  <a:schemeClr val="tx1"/>
                </a:solidFill>
                <a:effectLst>
                  <a:outerShdw blurRad="38100" dist="38100" dir="2700000" algn="tl">
                    <a:srgbClr val="000000">
                      <a:alpha val="43137"/>
                    </a:srgbClr>
                  </a:outerShdw>
                </a:effectLst>
              </a:rPr>
              <a:t>(McDowell, </a:t>
            </a:r>
            <a:r>
              <a:rPr lang="en-US" sz="3200" b="1" dirty="0">
                <a:solidFill>
                  <a:schemeClr val="tx1"/>
                </a:solidFill>
                <a:effectLst>
                  <a:outerShdw blurRad="38100" dist="38100" dir="2700000" algn="tl">
                    <a:srgbClr val="000000">
                      <a:alpha val="43137"/>
                    </a:srgbClr>
                  </a:outerShdw>
                </a:effectLst>
              </a:rPr>
              <a:t>317)</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228600"/>
            <a:ext cx="853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en-US" sz="4800" b="1" dirty="0">
                <a:solidFill>
                  <a:schemeClr val="tx1"/>
                </a:solidFill>
                <a:effectLst>
                  <a:outerShdw blurRad="38100" dist="38100" dir="2700000" algn="tl">
                    <a:srgbClr val="000000">
                      <a:alpha val="43137"/>
                    </a:srgbClr>
                  </a:outerShdw>
                </a:effectLst>
                <a:latin typeface="Calibri" pitchFamily="34" charset="0"/>
              </a:rPr>
              <a:t>    What Are Teens Seeking?</a:t>
            </a:r>
          </a:p>
        </p:txBody>
      </p:sp>
      <p:sp>
        <p:nvSpPr>
          <p:cNvPr id="6" name="Content Placeholder 5"/>
          <p:cNvSpPr>
            <a:spLocks noGrp="1"/>
          </p:cNvSpPr>
          <p:nvPr>
            <p:ph sz="half" idx="1"/>
          </p:nvPr>
        </p:nvSpPr>
        <p:spPr>
          <a:xfrm>
            <a:off x="533400" y="1295400"/>
            <a:ext cx="8229600" cy="4373563"/>
          </a:xfrm>
        </p:spPr>
        <p:txBody>
          <a:bodyPr>
            <a:normAutofit/>
          </a:bodyPr>
          <a:lstStyle/>
          <a:p>
            <a:r>
              <a:rPr lang="en-US" sz="3600" b="1" dirty="0"/>
              <a:t>They seek in religion its rationality and its logic.</a:t>
            </a:r>
          </a:p>
          <a:p>
            <a:r>
              <a:rPr lang="en-US" sz="3600" b="1" dirty="0"/>
              <a:t>They question  religion  for its values  and its practical utility.</a:t>
            </a:r>
          </a:p>
          <a:p>
            <a:r>
              <a:rPr lang="en-US" sz="3600" b="1" dirty="0"/>
              <a:t>They  want to know if religion is useful for something that is meaningful in life.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Righ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838200"/>
          </a:xfrm>
        </p:spPr>
        <p:style>
          <a:lnRef idx="3">
            <a:schemeClr val="lt1"/>
          </a:lnRef>
          <a:fillRef idx="1">
            <a:schemeClr val="accent3"/>
          </a:fillRef>
          <a:effectRef idx="1">
            <a:schemeClr val="accent3"/>
          </a:effectRef>
          <a:fontRef idx="minor">
            <a:schemeClr val="lt1"/>
          </a:fontRef>
        </p:style>
        <p:txBody>
          <a:bodyPr/>
          <a:lstStyle/>
          <a:p>
            <a:r>
              <a:rPr lang="en-US" b="1" dirty="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latin typeface="Calibri" pitchFamily="34" charset="0"/>
              </a:rPr>
              <a:t>Key Factors in Teens’ Response</a:t>
            </a:r>
            <a:endParaRPr lang="en-US" sz="4400" b="1" dirty="0">
              <a:effectLst>
                <a:outerShdw blurRad="38100" dist="38100" dir="2700000" algn="tl">
                  <a:srgbClr val="000000">
                    <a:alpha val="43137"/>
                  </a:srgbClr>
                </a:outerShdw>
              </a:effectLst>
              <a:latin typeface="Calibri" pitchFamily="34" charset="0"/>
            </a:endParaRPr>
          </a:p>
        </p:txBody>
      </p:sp>
      <p:sp>
        <p:nvSpPr>
          <p:cNvPr id="6" name="Content Placeholder 5"/>
          <p:cNvSpPr>
            <a:spLocks noGrp="1"/>
          </p:cNvSpPr>
          <p:nvPr>
            <p:ph sz="half" idx="1"/>
          </p:nvPr>
        </p:nvSpPr>
        <p:spPr>
          <a:xfrm>
            <a:off x="457200" y="1219200"/>
            <a:ext cx="8153400" cy="4800600"/>
          </a:xfrm>
        </p:spPr>
        <p:txBody>
          <a:bodyPr>
            <a:noAutofit/>
          </a:bodyPr>
          <a:lstStyle/>
          <a:p>
            <a:pPr lvl="0"/>
            <a:r>
              <a:rPr lang="en-US" b="1" dirty="0"/>
              <a:t>Positive response to religion depends on the role models exhibited by parents and the individuals who affect  the religious life of the child and the adolescent.</a:t>
            </a:r>
          </a:p>
          <a:p>
            <a:pPr marL="68580" lvl="0" indent="0">
              <a:buNone/>
            </a:pPr>
            <a:endParaRPr lang="en-US" b="1" dirty="0"/>
          </a:p>
          <a:p>
            <a:pPr lvl="0"/>
            <a:r>
              <a:rPr lang="en-US" b="1" dirty="0"/>
              <a:t>The rebelliousness of the teen toward religion is a form of rebelling against the people who desire to impose upon them religion which they themselves many times do not practice.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2664</TotalTime>
  <Words>4613</Words>
  <Application>Microsoft Macintosh PowerPoint</Application>
  <PresentationFormat>On-screen Show (4:3)</PresentationFormat>
  <Paragraphs>345</Paragraphs>
  <Slides>29</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Arial</vt:lpstr>
      <vt:lpstr>Arial Black</vt:lpstr>
      <vt:lpstr>Arial Narrow</vt:lpstr>
      <vt:lpstr>Arial Rounded MT Bold</vt:lpstr>
      <vt:lpstr>Berlin Sans FB Demi</vt:lpstr>
      <vt:lpstr>Calibri</vt:lpstr>
      <vt:lpstr>Century Gothic</vt:lpstr>
      <vt:lpstr>Consolas</vt:lpstr>
      <vt:lpstr>Corbel</vt:lpstr>
      <vt:lpstr>Times New Roman</vt:lpstr>
      <vt:lpstr>Wingdings</vt:lpstr>
      <vt:lpstr>Wingdings 2</vt:lpstr>
      <vt:lpstr>Wingdings 3</vt:lpstr>
      <vt:lpstr>Metro</vt:lpstr>
      <vt:lpstr>PowerPoint Presentation</vt:lpstr>
      <vt:lpstr>Why Do We Need to Understand Teens?</vt:lpstr>
      <vt:lpstr>PowerPoint Presentation</vt:lpstr>
      <vt:lpstr>PowerPoint Presentation</vt:lpstr>
      <vt:lpstr>PowerPoint Presentation</vt:lpstr>
      <vt:lpstr>Teenage is the Best Phase of   Life for Religion </vt:lpstr>
      <vt:lpstr>Teenage is the Best Phase of   Life for Religion </vt:lpstr>
      <vt:lpstr>    What Are Teens Seeking?</vt:lpstr>
      <vt:lpstr>    Key Factors in Teens’ Response</vt:lpstr>
      <vt:lpstr>PowerPoint Presentation</vt:lpstr>
      <vt:lpstr>What Separates Teens from Religion?</vt:lpstr>
      <vt:lpstr>Religion, Identify and Independence      </vt:lpstr>
      <vt:lpstr>PowerPoint Presentation</vt:lpstr>
      <vt:lpstr>PowerPoint Presentation</vt:lpstr>
      <vt:lpstr>Are Teens Really Rejecting Religion? </vt:lpstr>
      <vt:lpstr>The National Study of Youth  and Religion </vt:lpstr>
      <vt:lpstr>The National Study of Youth  and Religion </vt:lpstr>
      <vt:lpstr>The National Study of Youth  and Religion </vt:lpstr>
      <vt:lpstr>The National Study of Youth  and Religion </vt:lpstr>
      <vt:lpstr>The National Study of Youth  and Religion </vt:lpstr>
      <vt:lpstr>George Barna’s Research</vt:lpstr>
      <vt:lpstr>PowerPoint Presentation</vt:lpstr>
      <vt:lpstr>PowerPoint Presentation</vt:lpstr>
      <vt:lpstr>What Makes a Church Appealing?</vt:lpstr>
      <vt:lpstr>Barna’s Advice for Youth Leaders</vt:lpstr>
      <vt:lpstr>PowerPoint Presentation</vt:lpstr>
      <vt:lpstr>Conclusion</vt:lpstr>
      <vt:lpstr>What Can Be Done?</vt:lpstr>
      <vt:lpstr>References</vt:lpstr>
    </vt:vector>
  </TitlesOfParts>
  <Company>General Conference of Seventh-day Adventists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MugandaT</dc:creator>
  <cp:lastModifiedBy>Linda Ambrose</cp:lastModifiedBy>
  <cp:revision>233</cp:revision>
  <dcterms:created xsi:type="dcterms:W3CDTF">2009-03-26T12:57:29Z</dcterms:created>
  <dcterms:modified xsi:type="dcterms:W3CDTF">2021-07-12T19:03:06Z</dcterms:modified>
</cp:coreProperties>
</file>