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59" r:id="rId5"/>
    <p:sldId id="264" r:id="rId6"/>
    <p:sldId id="258" r:id="rId7"/>
    <p:sldId id="263" r:id="rId8"/>
    <p:sldId id="262" r:id="rId9"/>
    <p:sldId id="261" r:id="rId10"/>
    <p:sldId id="260" r:id="rId11"/>
    <p:sldId id="265" r:id="rId12"/>
    <p:sldId id="266" r:id="rId13"/>
    <p:sldId id="267" r:id="rId14"/>
    <p:sldId id="268" r:id="rId15"/>
    <p:sldId id="269" r:id="rId16"/>
    <p:sldId id="270" r:id="rId17"/>
    <p:sldId id="271" r:id="rId18"/>
    <p:sldId id="273" r:id="rId19"/>
    <p:sldId id="274" r:id="rId20"/>
    <p:sldId id="272" r:id="rId21"/>
    <p:sldId id="276" r:id="rId22"/>
    <p:sldId id="277" r:id="rId23"/>
    <p:sldId id="278" r:id="rId24"/>
    <p:sldId id="279" r:id="rId25"/>
    <p:sldId id="280" r:id="rId26"/>
    <p:sldId id="275" r:id="rId27"/>
    <p:sldId id="281" r:id="rId28"/>
    <p:sldId id="282" r:id="rId29"/>
    <p:sldId id="283" r:id="rId30"/>
    <p:sldId id="285" r:id="rId31"/>
    <p:sldId id="287" r:id="rId32"/>
    <p:sldId id="286"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D3376B-1EB6-4AC0-896C-18FA3ADD03EC}"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199469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3376B-1EB6-4AC0-896C-18FA3ADD03EC}"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120713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3376B-1EB6-4AC0-896C-18FA3ADD03EC}"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319728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3376B-1EB6-4AC0-896C-18FA3ADD03EC}"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349940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D3376B-1EB6-4AC0-896C-18FA3ADD03EC}"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71891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D3376B-1EB6-4AC0-896C-18FA3ADD03EC}"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207942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D3376B-1EB6-4AC0-896C-18FA3ADD03EC}" type="datetimeFigureOut">
              <a:rPr lang="en-US" smtClean="0"/>
              <a:pPr/>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276853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D3376B-1EB6-4AC0-896C-18FA3ADD03EC}" type="datetimeFigureOut">
              <a:rPr lang="en-US" smtClean="0"/>
              <a:pPr/>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377479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3376B-1EB6-4AC0-896C-18FA3ADD03EC}" type="datetimeFigureOut">
              <a:rPr lang="en-US" smtClean="0"/>
              <a:pPr/>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189653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3376B-1EB6-4AC0-896C-18FA3ADD03EC}"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424750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3376B-1EB6-4AC0-896C-18FA3ADD03EC}"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196121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3376B-1EB6-4AC0-896C-18FA3ADD03EC}" type="datetimeFigureOut">
              <a:rPr lang="en-US" smtClean="0"/>
              <a:pPr/>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5EB81-A538-418B-A19E-A25237340662}" type="slidenum">
              <a:rPr lang="en-US" smtClean="0"/>
              <a:pPr/>
              <a:t>‹#›</a:t>
            </a:fld>
            <a:endParaRPr lang="en-US"/>
          </a:p>
        </p:txBody>
      </p:sp>
    </p:spTree>
    <p:extLst>
      <p:ext uri="{BB962C8B-B14F-4D97-AF65-F5344CB8AC3E}">
        <p14:creationId xmlns:p14="http://schemas.microsoft.com/office/powerpoint/2010/main" xmlns="" val="99786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thewhig.com/2014/12/05/our-neighbours-to-the-south"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thehigherlearning.com/2014/07/10/quickest-possible-explanation-of-the-current-israeli-palestinian-conflic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uskool.com/learn/lesson/5-things-students-can-learn-from-a-trump-presidency/"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hyperlink" Target="http://memeshappen.com/meme/donald-trump/let-s-make-america-great-by-impeaching-me-now-7271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oneyinc.com/need-get-car-accident/" TargetMode="Externa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s://youraccidentlawyer.com/car-accident-attorney-glendale-az/"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eonline.com/news/929148/kate-middleton-and-prince-william-introduce-royal-baby-no-3-see-the-first-photos-of-their-son"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s://www.livingandloving.co.za/baby-blog/newborn-milestones-the-first-four-week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news24africa.com/big-win-for-fee-must-fall-student-protest-as-south-africa-caps-university-fees-hikes/" TargetMode="Externa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hyperlink" Target="https://www.hrw.org/world-report/2017/country-chapters/south-afri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recorder.com/Railroad-Salvage-Building-Fire-7199938" TargetMode="Externa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http://time.com/2991835/man-tries-to-kill-a-spider-and-ends-up-burning-his-house-dow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811"/>
            <a:ext cx="9117027" cy="2832212"/>
          </a:xfrm>
        </p:spPr>
        <p:txBody>
          <a:bodyPr/>
          <a:lstStyle/>
          <a:p>
            <a:r>
              <a:rPr lang="en-US" b="1" dirty="0" smtClean="0">
                <a:solidFill>
                  <a:srgbClr val="FF0000"/>
                </a:solidFill>
              </a:rPr>
              <a:t>News Writing and Reporting</a:t>
            </a:r>
            <a:endParaRPr lang="en-US" b="1" dirty="0">
              <a:solidFill>
                <a:srgbClr val="FF0000"/>
              </a:solidFill>
            </a:endParaRPr>
          </a:p>
        </p:txBody>
      </p:sp>
      <p:sp>
        <p:nvSpPr>
          <p:cNvPr id="3" name="Subtitle 2"/>
          <p:cNvSpPr>
            <a:spLocks noGrp="1"/>
          </p:cNvSpPr>
          <p:nvPr>
            <p:ph type="subTitle" idx="1"/>
          </p:nvPr>
        </p:nvSpPr>
        <p:spPr/>
        <p:txBody>
          <a:bodyPr>
            <a:normAutofit/>
          </a:bodyPr>
          <a:lstStyle/>
          <a:p>
            <a:r>
              <a:rPr lang="en-US" sz="4400" b="1" dirty="0" smtClean="0">
                <a:solidFill>
                  <a:srgbClr val="FFC000"/>
                </a:solidFill>
              </a:rPr>
              <a:t>By Corliss Smithen</a:t>
            </a:r>
          </a:p>
          <a:p>
            <a:r>
              <a:rPr lang="en-US" sz="4400" b="1" dirty="0" smtClean="0">
                <a:solidFill>
                  <a:srgbClr val="FFC000"/>
                </a:solidFill>
              </a:rPr>
              <a:t>6 May, 2018</a:t>
            </a:r>
            <a:endParaRPr lang="en-US" sz="4400" b="1" dirty="0">
              <a:solidFill>
                <a:srgbClr val="FFC000"/>
              </a:solidFill>
            </a:endParaRPr>
          </a:p>
        </p:txBody>
      </p:sp>
    </p:spTree>
    <p:extLst>
      <p:ext uri="{BB962C8B-B14F-4D97-AF65-F5344CB8AC3E}">
        <p14:creationId xmlns:p14="http://schemas.microsoft.com/office/powerpoint/2010/main" xmlns="" val="1824378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Conflict and Tension</a:t>
            </a:r>
            <a:endParaRPr lang="en-US" sz="6000" dirty="0">
              <a:latin typeface="Arial Black" panose="020B0A04020102020204" pitchFamily="34" charset="0"/>
            </a:endParaRPr>
          </a:p>
        </p:txBody>
      </p:sp>
      <p:sp>
        <p:nvSpPr>
          <p:cNvPr id="3" name="Content Placeholder 2"/>
          <p:cNvSpPr>
            <a:spLocks noGrp="1"/>
          </p:cNvSpPr>
          <p:nvPr>
            <p:ph sz="half" idx="1"/>
          </p:nvPr>
        </p:nvSpPr>
        <p:spPr>
          <a:xfrm>
            <a:off x="869987" y="1690689"/>
            <a:ext cx="5219351" cy="4723778"/>
          </a:xfrm>
        </p:spPr>
        <p:txBody>
          <a:bodyPr>
            <a:normAutofit lnSpcReduction="10000"/>
          </a:bodyPr>
          <a:lstStyle/>
          <a:p>
            <a:pPr marL="0" indent="0" algn="ctr">
              <a:buNone/>
            </a:pPr>
            <a:r>
              <a:rPr lang="en-US" sz="4400" dirty="0" smtClean="0">
                <a:solidFill>
                  <a:srgbClr val="FF0000"/>
                </a:solidFill>
                <a:latin typeface="Arial Black" panose="020B0A04020102020204" pitchFamily="34" charset="0"/>
              </a:rPr>
              <a:t>NOT NEWS</a:t>
            </a: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just">
              <a:buNone/>
            </a:pPr>
            <a:endParaRPr lang="en-US" sz="18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sz="1800" dirty="0" smtClean="0">
              <a:latin typeface="Times New Roman" panose="02020603050405020304" pitchFamily="18" charset="0"/>
              <a:cs typeface="Times New Roman" panose="02020603050405020304" pitchFamily="18" charset="0"/>
            </a:endParaRPr>
          </a:p>
          <a:p>
            <a:pPr marL="0" indent="0" algn="just">
              <a:buNone/>
            </a:pPr>
            <a:r>
              <a:rPr lang="en-US" sz="1800" dirty="0" smtClean="0">
                <a:latin typeface="Times New Roman" panose="02020603050405020304" pitchFamily="18" charset="0"/>
                <a:cs typeface="Times New Roman" panose="02020603050405020304" pitchFamily="18" charset="0"/>
              </a:rPr>
              <a:t>The United States and its northern neighbor, Canada, continue to remain ambivalent allies.</a:t>
            </a:r>
          </a:p>
          <a:p>
            <a:pPr marL="0" indent="0" algn="ctr">
              <a:buNone/>
            </a:pPr>
            <a:endParaRPr lang="en-US" sz="4400" dirty="0">
              <a:solidFill>
                <a:srgbClr val="FF0000"/>
              </a:solidFill>
              <a:latin typeface="Arial Black" panose="020B0A04020102020204" pitchFamily="34" charset="0"/>
            </a:endParaRPr>
          </a:p>
        </p:txBody>
      </p:sp>
      <p:sp>
        <p:nvSpPr>
          <p:cNvPr id="4" name="Content Placeholder 3"/>
          <p:cNvSpPr>
            <a:spLocks noGrp="1"/>
          </p:cNvSpPr>
          <p:nvPr>
            <p:ph sz="half" idx="2"/>
          </p:nvPr>
        </p:nvSpPr>
        <p:spPr>
          <a:xfrm>
            <a:off x="6172200" y="1690688"/>
            <a:ext cx="5181600" cy="4486275"/>
          </a:xfrm>
        </p:spPr>
        <p:txBody>
          <a:bodyPr>
            <a:normAutofit lnSpcReduction="10000"/>
          </a:bodyPr>
          <a:lstStyle/>
          <a:p>
            <a:pPr marL="0" indent="0" algn="ctr">
              <a:buNone/>
            </a:pPr>
            <a:r>
              <a:rPr lang="en-US" sz="4400" dirty="0" smtClean="0">
                <a:solidFill>
                  <a:srgbClr val="FF0000"/>
                </a:solidFill>
                <a:latin typeface="Arial Black" panose="020B0A04020102020204" pitchFamily="34" charset="0"/>
              </a:rPr>
              <a:t>NEWS</a:t>
            </a: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just">
              <a:buNone/>
            </a:pPr>
            <a:r>
              <a:rPr lang="en-US" sz="1700" dirty="0">
                <a:latin typeface="Times New Roman" panose="02020603050405020304" pitchFamily="18" charset="0"/>
                <a:cs typeface="Times New Roman" panose="02020603050405020304" pitchFamily="18" charset="0"/>
              </a:rPr>
              <a:t>The Palestinian Authority has declared Saturday a day of national mourning after 17 Palestinians were killed by Israeli forces </a:t>
            </a:r>
            <a:r>
              <a:rPr lang="en-US" sz="1700" dirty="0" smtClean="0">
                <a:latin typeface="Times New Roman" panose="02020603050405020304" pitchFamily="18" charset="0"/>
                <a:cs typeface="Times New Roman" panose="02020603050405020304" pitchFamily="18" charset="0"/>
              </a:rPr>
              <a:t>as </a:t>
            </a:r>
            <a:r>
              <a:rPr lang="en-US" sz="1700" dirty="0">
                <a:latin typeface="Times New Roman" panose="02020603050405020304" pitchFamily="18" charset="0"/>
                <a:cs typeface="Times New Roman" panose="02020603050405020304" pitchFamily="18" charset="0"/>
              </a:rPr>
              <a:t>thousands marched near Gaza's border with </a:t>
            </a:r>
            <a:r>
              <a:rPr lang="en-US" sz="1700" dirty="0" smtClean="0">
                <a:latin typeface="Times New Roman" panose="02020603050405020304" pitchFamily="18" charset="0"/>
                <a:cs typeface="Times New Roman" panose="02020603050405020304" pitchFamily="18" charset="0"/>
              </a:rPr>
              <a:t>Israel</a:t>
            </a:r>
            <a:r>
              <a:rPr lang="en-US" sz="1700" dirty="0">
                <a:latin typeface="Times New Roman" panose="02020603050405020304" pitchFamily="18" charset="0"/>
                <a:cs typeface="Times New Roman" panose="02020603050405020304" pitchFamily="18" charset="0"/>
              </a:rPr>
              <a:t> in a major demonstration marking the 42nd anniversary of Land Day.</a:t>
            </a:r>
          </a:p>
          <a:p>
            <a:pPr marL="0" indent="0" algn="just">
              <a:buNone/>
            </a:pPr>
            <a:endParaRPr lang="en-US" sz="1800"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p:txBody>
      </p:sp>
      <p:sp>
        <p:nvSpPr>
          <p:cNvPr id="5" name="Rectangle 2"/>
          <p:cNvSpPr>
            <a:spLocks noChangeArrowheads="1"/>
          </p:cNvSpPr>
          <p:nvPr/>
        </p:nvSpPr>
        <p:spPr bwMode="auto">
          <a:xfrm>
            <a:off x="31786" y="260240"/>
            <a:ext cx="12280827" cy="434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Image result for canada and the united states ambivalent allies">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2753" y="2435382"/>
            <a:ext cx="4119326" cy="223620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p:cNvSpPr>
            <a:spLocks noChangeArrowheads="1"/>
          </p:cNvSpPr>
          <p:nvPr/>
        </p:nvSpPr>
        <p:spPr bwMode="auto">
          <a:xfrm flipV="1">
            <a:off x="31786" y="2780677"/>
            <a:ext cx="12280827"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2" descr="Image result for israel-palestine conflict">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3474" y="2435382"/>
            <a:ext cx="4146486" cy="231768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6"/>
          <p:cNvSpPr>
            <a:spLocks noChangeArrowheads="1"/>
          </p:cNvSpPr>
          <p:nvPr/>
        </p:nvSpPr>
        <p:spPr bwMode="auto">
          <a:xfrm>
            <a:off x="0" y="261937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47120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smtClean="0">
                <a:latin typeface="Arial Black" panose="020B0A04020102020204" pitchFamily="34" charset="0"/>
              </a:rPr>
              <a:t>Types of News Stories</a:t>
            </a:r>
            <a:endParaRPr lang="en-US" sz="6000" dirty="0">
              <a:latin typeface="Arial Black" panose="020B0A04020102020204" pitchFamily="34" charset="0"/>
            </a:endParaRPr>
          </a:p>
        </p:txBody>
      </p:sp>
      <p:sp>
        <p:nvSpPr>
          <p:cNvPr id="5" name="Content Placeholder 4"/>
          <p:cNvSpPr>
            <a:spLocks noGrp="1"/>
          </p:cNvSpPr>
          <p:nvPr>
            <p:ph idx="1"/>
          </p:nvPr>
        </p:nvSpPr>
        <p:spPr>
          <a:xfrm>
            <a:off x="838200" y="1825625"/>
            <a:ext cx="10515600" cy="5127436"/>
          </a:xfrm>
        </p:spPr>
        <p:txBody>
          <a:bodyPr>
            <a:normAutofit fontScale="92500" lnSpcReduction="20000"/>
          </a:bodyPr>
          <a:lstStyle/>
          <a:p>
            <a:r>
              <a:rPr lang="en-US" sz="4000" dirty="0" smtClean="0"/>
              <a:t>Straight news/hard news</a:t>
            </a:r>
          </a:p>
          <a:p>
            <a:endParaRPr lang="en-US" sz="4000" dirty="0" smtClean="0"/>
          </a:p>
          <a:p>
            <a:r>
              <a:rPr lang="en-US" sz="4000" dirty="0" smtClean="0"/>
              <a:t>Soft news</a:t>
            </a:r>
          </a:p>
          <a:p>
            <a:pPr marL="0" indent="0">
              <a:buNone/>
            </a:pPr>
            <a:endParaRPr lang="en-US" sz="4000" dirty="0" smtClean="0"/>
          </a:p>
          <a:p>
            <a:r>
              <a:rPr lang="en-US" sz="4000" dirty="0" smtClean="0"/>
              <a:t>Feature news</a:t>
            </a:r>
          </a:p>
          <a:p>
            <a:endParaRPr lang="en-US" sz="4000" dirty="0" smtClean="0"/>
          </a:p>
          <a:p>
            <a:r>
              <a:rPr lang="en-US" sz="4000" dirty="0" smtClean="0"/>
              <a:t>Human interest stories</a:t>
            </a:r>
          </a:p>
          <a:p>
            <a:pPr marL="0" indent="0">
              <a:buNone/>
            </a:pPr>
            <a:endParaRPr lang="en-US" sz="4000" dirty="0" smtClean="0"/>
          </a:p>
          <a:p>
            <a:r>
              <a:rPr lang="en-US" sz="4000" dirty="0" smtClean="0"/>
              <a:t>Editorial</a:t>
            </a:r>
          </a:p>
          <a:p>
            <a:endParaRPr lang="en-US" sz="4000" dirty="0"/>
          </a:p>
          <a:p>
            <a:endParaRPr lang="en-US" sz="4000" dirty="0"/>
          </a:p>
        </p:txBody>
      </p:sp>
    </p:spTree>
    <p:extLst>
      <p:ext uri="{BB962C8B-B14F-4D97-AF65-F5344CB8AC3E}">
        <p14:creationId xmlns:p14="http://schemas.microsoft.com/office/powerpoint/2010/main" xmlns="" val="286385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Types of News Stories</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fontScale="92500"/>
          </a:bodyPr>
          <a:lstStyle/>
          <a:p>
            <a:pPr marL="0" indent="0">
              <a:buNone/>
            </a:pPr>
            <a:r>
              <a:rPr lang="en-US" sz="3600" b="1" dirty="0" smtClean="0">
                <a:latin typeface="Arial Black" panose="020B0A04020102020204" pitchFamily="34" charset="0"/>
              </a:rPr>
              <a:t>Straight news/hard news</a:t>
            </a:r>
            <a:endParaRPr lang="en-US" sz="3600" b="1" dirty="0">
              <a:latin typeface="Arial Black" panose="020B0A04020102020204" pitchFamily="34" charset="0"/>
            </a:endParaRPr>
          </a:p>
        </p:txBody>
      </p:sp>
      <p:sp>
        <p:nvSpPr>
          <p:cNvPr id="4" name="Content Placeholder 3"/>
          <p:cNvSpPr>
            <a:spLocks noGrp="1"/>
          </p:cNvSpPr>
          <p:nvPr>
            <p:ph sz="half" idx="2"/>
          </p:nvPr>
        </p:nvSpPr>
        <p:spPr/>
        <p:txBody>
          <a:bodyPr>
            <a:normAutofit fontScale="92500"/>
          </a:bodyPr>
          <a:lstStyle/>
          <a:p>
            <a:pPr marL="0" indent="0">
              <a:buNone/>
            </a:pPr>
            <a:r>
              <a:rPr lang="en-US" dirty="0" smtClean="0">
                <a:latin typeface="Calibri" panose="020F0502020204030204" pitchFamily="34" charset="0"/>
              </a:rPr>
              <a:t>●</a:t>
            </a:r>
            <a:r>
              <a:rPr lang="en-US" dirty="0" smtClean="0"/>
              <a:t>factual </a:t>
            </a:r>
            <a:r>
              <a:rPr lang="en-US" dirty="0"/>
              <a:t>and objective account of a timely event that takes place within 24 </a:t>
            </a:r>
            <a:r>
              <a:rPr lang="en-US" dirty="0" smtClean="0"/>
              <a:t>hours</a:t>
            </a:r>
          </a:p>
          <a:p>
            <a:pPr marL="0" indent="0">
              <a:buNone/>
            </a:pPr>
            <a:r>
              <a:rPr lang="en-US" dirty="0" smtClean="0">
                <a:latin typeface="Calibri" panose="020F0502020204030204" pitchFamily="34" charset="0"/>
              </a:rPr>
              <a:t>● </a:t>
            </a:r>
            <a:r>
              <a:rPr lang="en-US" dirty="0" smtClean="0"/>
              <a:t>is </a:t>
            </a:r>
            <a:r>
              <a:rPr lang="en-US" dirty="0"/>
              <a:t>of </a:t>
            </a:r>
            <a:r>
              <a:rPr lang="en-US" dirty="0" smtClean="0"/>
              <a:t>concern</a:t>
            </a:r>
          </a:p>
          <a:p>
            <a:pPr marL="0" indent="0">
              <a:buNone/>
            </a:pPr>
            <a:r>
              <a:rPr lang="en-US" dirty="0" smtClean="0">
                <a:latin typeface="Calibri" panose="020F0502020204030204" pitchFamily="34" charset="0"/>
              </a:rPr>
              <a:t>● </a:t>
            </a:r>
            <a:r>
              <a:rPr lang="en-US" dirty="0" smtClean="0"/>
              <a:t>must </a:t>
            </a:r>
            <a:r>
              <a:rPr lang="en-US" dirty="0"/>
              <a:t>be covered as it happens </a:t>
            </a:r>
            <a:endParaRPr lang="en-US" dirty="0" smtClean="0"/>
          </a:p>
          <a:p>
            <a:pPr marL="0" indent="0">
              <a:buNone/>
            </a:pPr>
            <a:r>
              <a:rPr lang="en-US" dirty="0" smtClean="0">
                <a:latin typeface="Calibri" panose="020F0502020204030204" pitchFamily="34" charset="0"/>
              </a:rPr>
              <a:t>● </a:t>
            </a:r>
            <a:r>
              <a:rPr lang="en-US" dirty="0" smtClean="0"/>
              <a:t>can </a:t>
            </a:r>
            <a:r>
              <a:rPr lang="en-US" dirty="0"/>
              <a:t>be classified as a spot news or breaking </a:t>
            </a:r>
            <a:r>
              <a:rPr lang="en-US" dirty="0" smtClean="0"/>
              <a:t>news, such as a bank robbery, a murder, a school shooting</a:t>
            </a:r>
          </a:p>
          <a:p>
            <a:pPr marL="0" indent="0">
              <a:buNone/>
            </a:pPr>
            <a:r>
              <a:rPr lang="en-US" dirty="0"/>
              <a:t>E.g. </a:t>
            </a:r>
            <a:r>
              <a:rPr lang="en-US" b="1" dirty="0" smtClean="0"/>
              <a:t>V.I. police officers freed on $100,000 secured bond</a:t>
            </a:r>
            <a:endParaRPr lang="en-US" dirty="0"/>
          </a:p>
        </p:txBody>
      </p:sp>
    </p:spTree>
    <p:extLst>
      <p:ext uri="{BB962C8B-B14F-4D97-AF65-F5344CB8AC3E}">
        <p14:creationId xmlns:p14="http://schemas.microsoft.com/office/powerpoint/2010/main" xmlns="" val="17958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Types of News Stories</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lstStyle/>
          <a:p>
            <a:pPr marL="0" indent="0">
              <a:buNone/>
            </a:pPr>
            <a:r>
              <a:rPr lang="en-US" sz="3600" b="1" dirty="0" smtClean="0">
                <a:latin typeface="Arial Black" panose="020B0A04020102020204" pitchFamily="34" charset="0"/>
              </a:rPr>
              <a:t>Soft news</a:t>
            </a:r>
            <a:endParaRPr lang="en-US" sz="3600" b="1" dirty="0">
              <a:latin typeface="Arial Black" panose="020B0A04020102020204" pitchFamily="34" charset="0"/>
            </a:endParaRPr>
          </a:p>
        </p:txBody>
      </p:sp>
      <p:sp>
        <p:nvSpPr>
          <p:cNvPr id="4" name="Content Placeholder 3"/>
          <p:cNvSpPr>
            <a:spLocks noGrp="1"/>
          </p:cNvSpPr>
          <p:nvPr>
            <p:ph sz="half" idx="2"/>
          </p:nvPr>
        </p:nvSpPr>
        <p:spPr/>
        <p:txBody>
          <a:bodyPr/>
          <a:lstStyle/>
          <a:p>
            <a:r>
              <a:rPr lang="en-US" dirty="0"/>
              <a:t>less timely than hard </a:t>
            </a:r>
            <a:r>
              <a:rPr lang="en-US" dirty="0" smtClean="0"/>
              <a:t>news</a:t>
            </a:r>
          </a:p>
          <a:p>
            <a:r>
              <a:rPr lang="en-US" dirty="0" smtClean="0"/>
              <a:t>consequence </a:t>
            </a:r>
            <a:r>
              <a:rPr lang="en-US" dirty="0"/>
              <a:t>and importance less </a:t>
            </a:r>
            <a:r>
              <a:rPr lang="en-US" dirty="0" smtClean="0"/>
              <a:t>significant</a:t>
            </a:r>
          </a:p>
          <a:p>
            <a:r>
              <a:rPr lang="en-US" dirty="0" smtClean="0"/>
              <a:t>is </a:t>
            </a:r>
            <a:r>
              <a:rPr lang="en-US" dirty="0"/>
              <a:t>not always based on current events</a:t>
            </a:r>
            <a:r>
              <a:rPr lang="en-US" dirty="0" smtClean="0"/>
              <a:t>.</a:t>
            </a:r>
          </a:p>
          <a:p>
            <a:pPr marL="0" indent="0" algn="just">
              <a:buNone/>
            </a:pPr>
            <a:r>
              <a:rPr lang="en-US" sz="1800" dirty="0" smtClean="0">
                <a:latin typeface="Times New Roman" panose="02020603050405020304" pitchFamily="18" charset="0"/>
                <a:cs typeface="Times New Roman" panose="02020603050405020304" pitchFamily="18" charset="0"/>
              </a:rPr>
              <a:t>E.g.</a:t>
            </a:r>
            <a:r>
              <a:rPr lang="en-US" dirty="0" smtClean="0"/>
              <a:t> </a:t>
            </a:r>
            <a:r>
              <a:rPr lang="en-US" sz="2400" b="1" dirty="0">
                <a:latin typeface="Times New Roman" panose="02020603050405020304" pitchFamily="18" charset="0"/>
                <a:cs typeface="Times New Roman" panose="02020603050405020304" pitchFamily="18" charset="0"/>
              </a:rPr>
              <a:t>How To Find Beauty Products That Aren’t Totally Killing The </a:t>
            </a:r>
            <a:r>
              <a:rPr lang="en-US" sz="2400" b="1" dirty="0" smtClean="0">
                <a:latin typeface="Times New Roman" panose="02020603050405020304" pitchFamily="18" charset="0"/>
                <a:cs typeface="Times New Roman" panose="02020603050405020304" pitchFamily="18" charset="0"/>
              </a:rPr>
              <a:t>Planet by </a:t>
            </a:r>
            <a:r>
              <a:rPr lang="en-US" sz="2400" b="1" dirty="0" err="1" smtClean="0">
                <a:latin typeface="Times New Roman" panose="02020603050405020304" pitchFamily="18" charset="0"/>
                <a:cs typeface="Times New Roman" panose="02020603050405020304" pitchFamily="18" charset="0"/>
              </a:rPr>
              <a:t>HuffPost</a:t>
            </a:r>
            <a:r>
              <a:rPr lang="en-US" sz="1800" b="1" i="1" dirty="0" smtClean="0">
                <a:latin typeface="Times New Roman" panose="02020603050405020304" pitchFamily="18" charset="0"/>
                <a:cs typeface="Times New Roman" panose="02020603050405020304" pitchFamily="18" charset="0"/>
              </a:rPr>
              <a:t>.</a:t>
            </a:r>
            <a:r>
              <a:rPr lang="en-US" sz="1800" b="1" dirty="0" smtClean="0">
                <a:latin typeface="Times New Roman" panose="02020603050405020304" pitchFamily="18" charset="0"/>
                <a:cs typeface="Times New Roman" panose="02020603050405020304" pitchFamily="18" charset="0"/>
              </a:rPr>
              <a:t> </a:t>
            </a:r>
            <a:endParaRPr lang="en-US" sz="18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246341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Arial Black" panose="020B0A04020102020204" pitchFamily="34" charset="0"/>
              </a:rPr>
              <a:t>Types of News Stories</a:t>
            </a:r>
            <a:endParaRPr lang="en-US" sz="6000" dirty="0"/>
          </a:p>
        </p:txBody>
      </p:sp>
      <p:sp>
        <p:nvSpPr>
          <p:cNvPr id="3" name="Content Placeholder 2"/>
          <p:cNvSpPr>
            <a:spLocks noGrp="1"/>
          </p:cNvSpPr>
          <p:nvPr>
            <p:ph sz="half" idx="1"/>
          </p:nvPr>
        </p:nvSpPr>
        <p:spPr/>
        <p:txBody>
          <a:bodyPr>
            <a:normAutofit/>
          </a:bodyPr>
          <a:lstStyle/>
          <a:p>
            <a:pPr marL="0" indent="0">
              <a:buNone/>
            </a:pPr>
            <a:r>
              <a:rPr lang="en-US" sz="3600" dirty="0" smtClean="0">
                <a:latin typeface="Arial Black" panose="020B0A04020102020204" pitchFamily="34" charset="0"/>
              </a:rPr>
              <a:t>Feature stories</a:t>
            </a:r>
            <a:endParaRPr lang="en-US" sz="3600" dirty="0">
              <a:latin typeface="Arial Black" panose="020B0A04020102020204" pitchFamily="34" charset="0"/>
            </a:endParaRPr>
          </a:p>
        </p:txBody>
      </p:sp>
      <p:sp>
        <p:nvSpPr>
          <p:cNvPr id="4" name="Content Placeholder 3"/>
          <p:cNvSpPr>
            <a:spLocks noGrp="1"/>
          </p:cNvSpPr>
          <p:nvPr>
            <p:ph sz="half" idx="2"/>
          </p:nvPr>
        </p:nvSpPr>
        <p:spPr/>
        <p:txBody>
          <a:bodyPr/>
          <a:lstStyle/>
          <a:p>
            <a:pPr algn="just"/>
            <a:r>
              <a:rPr lang="en-US" dirty="0"/>
              <a:t>u</a:t>
            </a:r>
            <a:r>
              <a:rPr lang="en-US" dirty="0" smtClean="0"/>
              <a:t>sed to inform </a:t>
            </a:r>
            <a:r>
              <a:rPr lang="en-US" dirty="0"/>
              <a:t>or </a:t>
            </a:r>
            <a:r>
              <a:rPr lang="en-US" dirty="0" smtClean="0"/>
              <a:t>entertain</a:t>
            </a:r>
          </a:p>
          <a:p>
            <a:pPr algn="just"/>
            <a:r>
              <a:rPr lang="en-US" dirty="0" smtClean="0"/>
              <a:t>based </a:t>
            </a:r>
            <a:r>
              <a:rPr lang="en-US" dirty="0"/>
              <a:t>on visuals and quotations </a:t>
            </a:r>
            <a:endParaRPr lang="en-US" dirty="0" smtClean="0"/>
          </a:p>
          <a:p>
            <a:pPr algn="just"/>
            <a:r>
              <a:rPr lang="en-US" dirty="0" smtClean="0"/>
              <a:t>usually longer and </a:t>
            </a:r>
            <a:r>
              <a:rPr lang="en-US" dirty="0"/>
              <a:t>more detailed than a news story. </a:t>
            </a:r>
            <a:endParaRPr lang="en-US" dirty="0" smtClean="0"/>
          </a:p>
          <a:p>
            <a:pPr algn="just"/>
            <a:endParaRPr lang="en-US" dirty="0"/>
          </a:p>
          <a:p>
            <a:pPr algn="just"/>
            <a:r>
              <a:rPr lang="en-US" dirty="0" smtClean="0"/>
              <a:t>E.g. </a:t>
            </a:r>
            <a:r>
              <a:rPr lang="en-US" b="1" dirty="0" smtClean="0"/>
              <a:t>Students’ apathy – a growing concern for educators</a:t>
            </a:r>
            <a:endParaRPr lang="en-US" dirty="0"/>
          </a:p>
        </p:txBody>
      </p:sp>
    </p:spTree>
    <p:extLst>
      <p:ext uri="{BB962C8B-B14F-4D97-AF65-F5344CB8AC3E}">
        <p14:creationId xmlns:p14="http://schemas.microsoft.com/office/powerpoint/2010/main" xmlns="" val="227480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Types of News Stories</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a:bodyPr>
          <a:lstStyle/>
          <a:p>
            <a:pPr marL="0" indent="0" algn="just">
              <a:buNone/>
            </a:pPr>
            <a:r>
              <a:rPr lang="en-US" sz="3600" dirty="0" smtClean="0">
                <a:latin typeface="Arial Black" panose="020B0A04020102020204" pitchFamily="34" charset="0"/>
              </a:rPr>
              <a:t>Human interest stories</a:t>
            </a:r>
            <a:endParaRPr lang="en-US" sz="3600" dirty="0">
              <a:latin typeface="Arial Black" panose="020B0A04020102020204" pitchFamily="34" charset="0"/>
            </a:endParaRPr>
          </a:p>
        </p:txBody>
      </p:sp>
      <p:sp>
        <p:nvSpPr>
          <p:cNvPr id="4" name="Content Placeholder 3"/>
          <p:cNvSpPr>
            <a:spLocks noGrp="1"/>
          </p:cNvSpPr>
          <p:nvPr>
            <p:ph sz="half" idx="2"/>
          </p:nvPr>
        </p:nvSpPr>
        <p:spPr>
          <a:xfrm>
            <a:off x="6172200" y="1549493"/>
            <a:ext cx="5181600" cy="5308507"/>
          </a:xfrm>
        </p:spPr>
        <p:txBody>
          <a:bodyPr>
            <a:normAutofit/>
          </a:bodyPr>
          <a:lstStyle/>
          <a:p>
            <a:r>
              <a:rPr lang="en-US" dirty="0" smtClean="0"/>
              <a:t>type of feature stories </a:t>
            </a:r>
          </a:p>
          <a:p>
            <a:r>
              <a:rPr lang="en-US" dirty="0" smtClean="0"/>
              <a:t>discuss </a:t>
            </a:r>
            <a:r>
              <a:rPr lang="en-US" dirty="0"/>
              <a:t>a </a:t>
            </a:r>
            <a:r>
              <a:rPr lang="en-US" dirty="0" smtClean="0"/>
              <a:t>person </a:t>
            </a:r>
            <a:r>
              <a:rPr lang="en-US" dirty="0"/>
              <a:t>or </a:t>
            </a:r>
            <a:r>
              <a:rPr lang="en-US" dirty="0" smtClean="0"/>
              <a:t>people in </a:t>
            </a:r>
            <a:r>
              <a:rPr lang="en-US" dirty="0"/>
              <a:t>an emotional </a:t>
            </a:r>
            <a:r>
              <a:rPr lang="en-US" dirty="0" smtClean="0"/>
              <a:t>way </a:t>
            </a:r>
          </a:p>
          <a:p>
            <a:r>
              <a:rPr lang="en-US" dirty="0" smtClean="0"/>
              <a:t>present </a:t>
            </a:r>
            <a:r>
              <a:rPr lang="en-US" dirty="0"/>
              <a:t>people and their problems, </a:t>
            </a:r>
            <a:r>
              <a:rPr lang="en-US" dirty="0" smtClean="0"/>
              <a:t>concerns </a:t>
            </a:r>
            <a:r>
              <a:rPr lang="en-US" dirty="0"/>
              <a:t>or achievements </a:t>
            </a:r>
            <a:endParaRPr lang="en-US" dirty="0" smtClean="0"/>
          </a:p>
          <a:p>
            <a:r>
              <a:rPr lang="en-US" dirty="0" smtClean="0"/>
              <a:t>to bring </a:t>
            </a:r>
            <a:r>
              <a:rPr lang="en-US" dirty="0"/>
              <a:t>about interest, sympathy or motivation in the reader or viewer</a:t>
            </a:r>
            <a:r>
              <a:rPr lang="en-US" dirty="0" smtClean="0"/>
              <a:t>.</a:t>
            </a:r>
          </a:p>
          <a:p>
            <a:pPr algn="just"/>
            <a:r>
              <a:rPr lang="en-US" dirty="0" smtClean="0"/>
              <a:t>E.g. </a:t>
            </a:r>
            <a:r>
              <a:rPr lang="en-US" b="1" dirty="0" smtClean="0"/>
              <a:t>Adventists on St. Thomas “cast down, but not destroyed” </a:t>
            </a:r>
          </a:p>
          <a:p>
            <a:endParaRPr lang="en-US" dirty="0"/>
          </a:p>
          <a:p>
            <a:endParaRPr lang="en-US" dirty="0"/>
          </a:p>
        </p:txBody>
      </p:sp>
    </p:spTree>
    <p:extLst>
      <p:ext uri="{BB962C8B-B14F-4D97-AF65-F5344CB8AC3E}">
        <p14:creationId xmlns:p14="http://schemas.microsoft.com/office/powerpoint/2010/main" xmlns="" val="412526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Types of News Stories</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a:bodyPr>
          <a:lstStyle/>
          <a:p>
            <a:pPr marL="0" indent="0" algn="just">
              <a:buNone/>
            </a:pPr>
            <a:r>
              <a:rPr lang="en-US" sz="3600" dirty="0" smtClean="0">
                <a:latin typeface="Arial Black" panose="020B0A04020102020204" pitchFamily="34" charset="0"/>
              </a:rPr>
              <a:t>Editorial</a:t>
            </a:r>
            <a:endParaRPr lang="en-US" sz="3600" dirty="0">
              <a:latin typeface="Arial Black" panose="020B0A04020102020204" pitchFamily="34" charset="0"/>
            </a:endParaRPr>
          </a:p>
        </p:txBody>
      </p:sp>
      <p:sp>
        <p:nvSpPr>
          <p:cNvPr id="4" name="Content Placeholder 3"/>
          <p:cNvSpPr>
            <a:spLocks noGrp="1"/>
          </p:cNvSpPr>
          <p:nvPr>
            <p:ph sz="half" idx="2"/>
          </p:nvPr>
        </p:nvSpPr>
        <p:spPr>
          <a:xfrm>
            <a:off x="6172200" y="1702241"/>
            <a:ext cx="5181600" cy="5051644"/>
          </a:xfrm>
        </p:spPr>
        <p:txBody>
          <a:bodyPr>
            <a:normAutofit/>
          </a:bodyPr>
          <a:lstStyle/>
          <a:p>
            <a:pPr algn="just"/>
            <a:r>
              <a:rPr lang="en-US" dirty="0"/>
              <a:t>u</a:t>
            </a:r>
            <a:r>
              <a:rPr lang="en-US" dirty="0" smtClean="0"/>
              <a:t>sed to </a:t>
            </a:r>
            <a:r>
              <a:rPr lang="en-US" dirty="0"/>
              <a:t>communicate personal points of view about current events and topics</a:t>
            </a:r>
            <a:endParaRPr lang="en-US" dirty="0" smtClean="0"/>
          </a:p>
          <a:p>
            <a:pPr algn="just"/>
            <a:r>
              <a:rPr lang="en-US" dirty="0" smtClean="0"/>
              <a:t>used </a:t>
            </a:r>
            <a:r>
              <a:rPr lang="en-US" dirty="0"/>
              <a:t>to develop an argument about an issue </a:t>
            </a:r>
            <a:endParaRPr lang="en-US" dirty="0" smtClean="0"/>
          </a:p>
          <a:p>
            <a:pPr algn="just"/>
            <a:r>
              <a:rPr lang="en-US" dirty="0"/>
              <a:t>u</a:t>
            </a:r>
            <a:r>
              <a:rPr lang="en-US" dirty="0" smtClean="0"/>
              <a:t>sed to sway </a:t>
            </a:r>
            <a:r>
              <a:rPr lang="en-US" dirty="0"/>
              <a:t>readers’ </a:t>
            </a:r>
            <a:r>
              <a:rPr lang="en-US" dirty="0" smtClean="0"/>
              <a:t>opinions</a:t>
            </a:r>
          </a:p>
          <a:p>
            <a:pPr algn="just"/>
            <a:r>
              <a:rPr lang="en-US" dirty="0" smtClean="0"/>
              <a:t>is not objective</a:t>
            </a:r>
          </a:p>
          <a:p>
            <a:pPr algn="just"/>
            <a:r>
              <a:rPr lang="en-US" dirty="0" smtClean="0"/>
              <a:t>represents </a:t>
            </a:r>
            <a:r>
              <a:rPr lang="en-US" dirty="0"/>
              <a:t>the official view of an editorial </a:t>
            </a:r>
            <a:r>
              <a:rPr lang="en-US" dirty="0" smtClean="0"/>
              <a:t>board</a:t>
            </a:r>
          </a:p>
          <a:p>
            <a:pPr algn="just"/>
            <a:r>
              <a:rPr lang="en-US" dirty="0" smtClean="0"/>
              <a:t>E.g. </a:t>
            </a:r>
            <a:r>
              <a:rPr lang="en-US" b="1" dirty="0" smtClean="0"/>
              <a:t>Will the court stand up to Donald Trump? </a:t>
            </a:r>
            <a:endParaRPr lang="en-US" dirty="0" smtClean="0"/>
          </a:p>
          <a:p>
            <a:endParaRPr lang="en-US" dirty="0"/>
          </a:p>
        </p:txBody>
      </p:sp>
    </p:spTree>
    <p:extLst>
      <p:ext uri="{BB962C8B-B14F-4D97-AF65-F5344CB8AC3E}">
        <p14:creationId xmlns:p14="http://schemas.microsoft.com/office/powerpoint/2010/main" xmlns="" val="1475964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Writing a News Story</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lnSpcReduction="10000"/>
          </a:bodyPr>
          <a:lstStyle/>
          <a:p>
            <a:pPr marL="0" indent="0" algn="just">
              <a:buNone/>
            </a:pPr>
            <a:r>
              <a:rPr lang="en-US" sz="3600" b="1" dirty="0" smtClean="0">
                <a:latin typeface="Arial Black" panose="020B0A04020102020204" pitchFamily="34" charset="0"/>
              </a:rPr>
              <a:t>The Headline</a:t>
            </a:r>
            <a:endParaRPr lang="en-US" sz="3600" b="1" dirty="0">
              <a:latin typeface="Arial Black" panose="020B0A04020102020204" pitchFamily="34" charset="0"/>
            </a:endParaRPr>
          </a:p>
        </p:txBody>
      </p:sp>
      <p:sp>
        <p:nvSpPr>
          <p:cNvPr id="4" name="Content Placeholder 3"/>
          <p:cNvSpPr>
            <a:spLocks noGrp="1"/>
          </p:cNvSpPr>
          <p:nvPr>
            <p:ph sz="half" idx="2"/>
          </p:nvPr>
        </p:nvSpPr>
        <p:spPr>
          <a:xfrm>
            <a:off x="6172200" y="1825624"/>
            <a:ext cx="5181600" cy="5032375"/>
          </a:xfrm>
        </p:spPr>
        <p:txBody>
          <a:bodyPr>
            <a:normAutofit lnSpcReduction="10000"/>
          </a:bodyPr>
          <a:lstStyle/>
          <a:p>
            <a:r>
              <a:rPr lang="en-US" dirty="0"/>
              <a:t>i</a:t>
            </a:r>
            <a:r>
              <a:rPr lang="en-US" dirty="0" smtClean="0"/>
              <a:t>dentify the key terms in your article</a:t>
            </a:r>
          </a:p>
          <a:p>
            <a:r>
              <a:rPr lang="en-US" dirty="0"/>
              <a:t>b</a:t>
            </a:r>
            <a:r>
              <a:rPr lang="en-US" dirty="0" smtClean="0"/>
              <a:t>e accurate and direct</a:t>
            </a:r>
          </a:p>
          <a:p>
            <a:r>
              <a:rPr lang="en-US" dirty="0"/>
              <a:t>k</a:t>
            </a:r>
            <a:r>
              <a:rPr lang="en-US" dirty="0" smtClean="0"/>
              <a:t>eep it short</a:t>
            </a:r>
          </a:p>
          <a:p>
            <a:r>
              <a:rPr lang="en-US" dirty="0"/>
              <a:t>u</a:t>
            </a:r>
            <a:r>
              <a:rPr lang="en-US" dirty="0" smtClean="0"/>
              <a:t>se active voice</a:t>
            </a:r>
          </a:p>
          <a:p>
            <a:r>
              <a:rPr lang="en-US" dirty="0"/>
              <a:t>d</a:t>
            </a:r>
            <a:r>
              <a:rPr lang="en-US" dirty="0" smtClean="0"/>
              <a:t>o not repeat the lead (</a:t>
            </a:r>
            <a:r>
              <a:rPr lang="en-US" dirty="0" err="1" smtClean="0"/>
              <a:t>lede</a:t>
            </a:r>
            <a:r>
              <a:rPr lang="en-US" dirty="0" smtClean="0"/>
              <a:t>)</a:t>
            </a:r>
          </a:p>
          <a:p>
            <a:r>
              <a:rPr lang="en-US" dirty="0"/>
              <a:t>k</a:t>
            </a:r>
            <a:r>
              <a:rPr lang="en-US" dirty="0" smtClean="0"/>
              <a:t>now when to capitalize</a:t>
            </a:r>
          </a:p>
          <a:p>
            <a:r>
              <a:rPr lang="en-US" dirty="0"/>
              <a:t>w</a:t>
            </a:r>
            <a:r>
              <a:rPr lang="en-US" dirty="0" smtClean="0"/>
              <a:t>rite in present tense</a:t>
            </a:r>
          </a:p>
          <a:p>
            <a:pPr algn="just"/>
            <a:r>
              <a:rPr lang="en-US" dirty="0" smtClean="0"/>
              <a:t>E.g. </a:t>
            </a:r>
            <a:r>
              <a:rPr lang="en-US" b="1" i="1" dirty="0" smtClean="0"/>
              <a:t>Mapp announces ambitious road repair project (</a:t>
            </a:r>
            <a:r>
              <a:rPr lang="en-US" dirty="0" smtClean="0"/>
              <a:t>V.I. Daily News)</a:t>
            </a:r>
            <a:endParaRPr lang="en-US" b="1" i="1" dirty="0" smtClean="0"/>
          </a:p>
          <a:p>
            <a:endParaRPr lang="en-US" dirty="0" smtClean="0"/>
          </a:p>
          <a:p>
            <a:endParaRPr lang="en-US" dirty="0"/>
          </a:p>
        </p:txBody>
      </p:sp>
    </p:spTree>
    <p:extLst>
      <p:ext uri="{BB962C8B-B14F-4D97-AF65-F5344CB8AC3E}">
        <p14:creationId xmlns:p14="http://schemas.microsoft.com/office/powerpoint/2010/main" xmlns="" val="226468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Writing a News Story</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a:bodyPr>
          <a:lstStyle/>
          <a:p>
            <a:pPr marL="0" indent="0">
              <a:buNone/>
            </a:pPr>
            <a:r>
              <a:rPr lang="en-US" sz="4400" dirty="0" smtClean="0">
                <a:latin typeface="Arial Black" panose="020B0A04020102020204" pitchFamily="34" charset="0"/>
              </a:rPr>
              <a:t>The Byline</a:t>
            </a:r>
            <a:endParaRPr lang="en-US" sz="4400" dirty="0">
              <a:latin typeface="Arial Black" panose="020B0A04020102020204" pitchFamily="34" charset="0"/>
            </a:endParaRPr>
          </a:p>
        </p:txBody>
      </p:sp>
      <p:sp>
        <p:nvSpPr>
          <p:cNvPr id="4" name="Content Placeholder 3"/>
          <p:cNvSpPr>
            <a:spLocks noGrp="1"/>
          </p:cNvSpPr>
          <p:nvPr>
            <p:ph sz="half" idx="2"/>
          </p:nvPr>
        </p:nvSpPr>
        <p:spPr>
          <a:xfrm>
            <a:off x="6172200" y="1825624"/>
            <a:ext cx="6087234" cy="5032375"/>
          </a:xfrm>
        </p:spPr>
        <p:txBody>
          <a:bodyPr/>
          <a:lstStyle/>
          <a:p>
            <a:pPr algn="just"/>
            <a:r>
              <a:rPr lang="en-US" sz="4000" dirty="0" smtClean="0"/>
              <a:t>Gives the name of the writer of the article</a:t>
            </a:r>
          </a:p>
          <a:p>
            <a:pPr marL="0" indent="0" algn="just">
              <a:buNone/>
            </a:pPr>
            <a:endParaRPr lang="en-US" sz="4000" dirty="0" smtClean="0"/>
          </a:p>
          <a:p>
            <a:pPr algn="just"/>
            <a:r>
              <a:rPr lang="en-US" sz="4000" dirty="0" smtClean="0"/>
              <a:t>Commonly placed after the headline and before the text of the article</a:t>
            </a:r>
          </a:p>
          <a:p>
            <a:endParaRPr lang="en-US" dirty="0" smtClean="0"/>
          </a:p>
          <a:p>
            <a:endParaRPr lang="en-US" dirty="0"/>
          </a:p>
        </p:txBody>
      </p:sp>
    </p:spTree>
    <p:extLst>
      <p:ext uri="{BB962C8B-B14F-4D97-AF65-F5344CB8AC3E}">
        <p14:creationId xmlns:p14="http://schemas.microsoft.com/office/powerpoint/2010/main" xmlns="" val="423837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Writing a News Story</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a:bodyPr>
          <a:lstStyle/>
          <a:p>
            <a:pPr marL="0" indent="0" algn="just">
              <a:buNone/>
            </a:pPr>
            <a:r>
              <a:rPr lang="en-US" sz="4400" dirty="0" smtClean="0">
                <a:latin typeface="Arial Black" panose="020B0A04020102020204" pitchFamily="34" charset="0"/>
              </a:rPr>
              <a:t>The Dateline</a:t>
            </a:r>
            <a:endParaRPr lang="en-US" sz="4400" dirty="0">
              <a:latin typeface="Arial Black" panose="020B0A04020102020204" pitchFamily="34" charset="0"/>
            </a:endParaRPr>
          </a:p>
        </p:txBody>
      </p:sp>
      <p:sp>
        <p:nvSpPr>
          <p:cNvPr id="4" name="Content Placeholder 3"/>
          <p:cNvSpPr>
            <a:spLocks noGrp="1"/>
          </p:cNvSpPr>
          <p:nvPr>
            <p:ph sz="half" idx="2"/>
          </p:nvPr>
        </p:nvSpPr>
        <p:spPr>
          <a:xfrm>
            <a:off x="6172200" y="1825624"/>
            <a:ext cx="6079142" cy="5032375"/>
          </a:xfrm>
        </p:spPr>
        <p:txBody>
          <a:bodyPr>
            <a:normAutofit/>
          </a:bodyPr>
          <a:lstStyle/>
          <a:p>
            <a:r>
              <a:rPr lang="en-US" dirty="0" smtClean="0"/>
              <a:t>geographic </a:t>
            </a:r>
            <a:r>
              <a:rPr lang="en-US" dirty="0"/>
              <a:t>identifier </a:t>
            </a:r>
            <a:r>
              <a:rPr lang="en-US" dirty="0" smtClean="0"/>
              <a:t>at </a:t>
            </a:r>
            <a:r>
              <a:rPr lang="en-US" dirty="0"/>
              <a:t>beginning </a:t>
            </a:r>
            <a:r>
              <a:rPr lang="en-US" dirty="0" smtClean="0"/>
              <a:t>of </a:t>
            </a:r>
            <a:r>
              <a:rPr lang="en-US" dirty="0"/>
              <a:t>news article or press </a:t>
            </a:r>
            <a:r>
              <a:rPr lang="en-US" dirty="0" smtClean="0"/>
              <a:t>release </a:t>
            </a:r>
          </a:p>
          <a:p>
            <a:r>
              <a:rPr lang="en-US" dirty="0"/>
              <a:t>i</a:t>
            </a:r>
            <a:r>
              <a:rPr lang="en-US" dirty="0" smtClean="0"/>
              <a:t>ncludes the </a:t>
            </a:r>
            <a:r>
              <a:rPr lang="en-US" dirty="0"/>
              <a:t>name of a city or </a:t>
            </a:r>
            <a:r>
              <a:rPr lang="en-US" dirty="0" smtClean="0"/>
              <a:t>town followed </a:t>
            </a:r>
            <a:r>
              <a:rPr lang="en-US" dirty="0"/>
              <a:t>by an abbreviation of a state </a:t>
            </a:r>
            <a:r>
              <a:rPr lang="en-US" dirty="0" smtClean="0"/>
              <a:t>name; all letters are usually capitalized</a:t>
            </a:r>
          </a:p>
          <a:p>
            <a:r>
              <a:rPr lang="en-US" dirty="0" smtClean="0"/>
              <a:t>placed </a:t>
            </a:r>
            <a:r>
              <a:rPr lang="en-US" dirty="0"/>
              <a:t>after </a:t>
            </a:r>
            <a:r>
              <a:rPr lang="en-US" dirty="0" smtClean="0"/>
              <a:t>bylines and on the same line of the first sentence of news articles or press releases.</a:t>
            </a:r>
          </a:p>
          <a:p>
            <a:r>
              <a:rPr lang="en-US" dirty="0" smtClean="0"/>
              <a:t>separated from the first sentence by a dash</a:t>
            </a:r>
          </a:p>
          <a:p>
            <a:pPr marL="0" indent="0" algn="just">
              <a:buNone/>
            </a:pPr>
            <a:r>
              <a:rPr lang="en-US" dirty="0" smtClean="0"/>
              <a:t>E.g.  </a:t>
            </a:r>
            <a:r>
              <a:rPr lang="en-US" b="1" dirty="0" smtClean="0"/>
              <a:t>ST. THOMAS, U.S.V.I. – </a:t>
            </a:r>
            <a:endParaRPr lang="en-US" dirty="0"/>
          </a:p>
          <a:p>
            <a:endParaRPr lang="en-US" dirty="0"/>
          </a:p>
        </p:txBody>
      </p:sp>
    </p:spTree>
    <p:extLst>
      <p:ext uri="{BB962C8B-B14F-4D97-AF65-F5344CB8AC3E}">
        <p14:creationId xmlns:p14="http://schemas.microsoft.com/office/powerpoint/2010/main" xmlns="" val="330338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latin typeface="Arial Black" panose="020B0A04020102020204" pitchFamily="34" charset="0"/>
              </a:rPr>
              <a:t/>
            </a:r>
            <a:br>
              <a:rPr lang="en-US" sz="6000" b="1" dirty="0" smtClean="0">
                <a:latin typeface="Arial Black" panose="020B0A04020102020204" pitchFamily="34" charset="0"/>
              </a:rPr>
            </a:br>
            <a:r>
              <a:rPr lang="en-US" sz="6000" b="1" dirty="0">
                <a:latin typeface="Arial Black" panose="020B0A04020102020204" pitchFamily="34" charset="0"/>
              </a:rPr>
              <a:t/>
            </a:r>
            <a:br>
              <a:rPr lang="en-US" sz="6000" b="1" dirty="0">
                <a:latin typeface="Arial Black" panose="020B0A04020102020204" pitchFamily="34" charset="0"/>
              </a:rPr>
            </a:br>
            <a:r>
              <a:rPr lang="en-US" sz="6000" b="1" dirty="0" smtClean="0">
                <a:latin typeface="Arial Black" panose="020B0A04020102020204" pitchFamily="34" charset="0"/>
              </a:rPr>
              <a:t/>
            </a:r>
            <a:br>
              <a:rPr lang="en-US" sz="6000" b="1" dirty="0" smtClean="0">
                <a:latin typeface="Arial Black" panose="020B0A04020102020204" pitchFamily="34" charset="0"/>
              </a:rPr>
            </a:br>
            <a:r>
              <a:rPr lang="en-US" sz="6000" b="1" dirty="0">
                <a:latin typeface="Arial Black" panose="020B0A04020102020204" pitchFamily="34" charset="0"/>
              </a:rPr>
              <a:t/>
            </a:r>
            <a:br>
              <a:rPr lang="en-US" sz="6000" b="1" dirty="0">
                <a:latin typeface="Arial Black" panose="020B0A04020102020204" pitchFamily="34" charset="0"/>
              </a:rPr>
            </a:br>
            <a:r>
              <a:rPr lang="en-US" sz="6000" b="1" dirty="0" smtClean="0">
                <a:latin typeface="Arial Black" panose="020B0A04020102020204" pitchFamily="34" charset="0"/>
              </a:rPr>
              <a:t/>
            </a:r>
            <a:br>
              <a:rPr lang="en-US" sz="6000" b="1" dirty="0" smtClean="0">
                <a:latin typeface="Arial Black" panose="020B0A04020102020204" pitchFamily="34" charset="0"/>
              </a:rPr>
            </a:br>
            <a:r>
              <a:rPr lang="en-US" sz="6000" b="1" dirty="0">
                <a:latin typeface="Arial Black" panose="020B0A04020102020204" pitchFamily="34" charset="0"/>
              </a:rPr>
              <a:t/>
            </a:r>
            <a:br>
              <a:rPr lang="en-US" sz="6000" b="1" dirty="0">
                <a:latin typeface="Arial Black" panose="020B0A04020102020204" pitchFamily="34" charset="0"/>
              </a:rPr>
            </a:br>
            <a:r>
              <a:rPr lang="en-US" sz="6000" b="1" dirty="0" smtClean="0">
                <a:latin typeface="Arial Black" panose="020B0A04020102020204" pitchFamily="34" charset="0"/>
              </a:rPr>
              <a:t>INTRODUCTION</a:t>
            </a:r>
            <a:endParaRPr lang="en-US" sz="6000" b="1" dirty="0">
              <a:latin typeface="Arial Black" panose="020B0A04020102020204" pitchFamily="34" charset="0"/>
            </a:endParaRPr>
          </a:p>
        </p:txBody>
      </p:sp>
    </p:spTree>
    <p:extLst>
      <p:ext uri="{BB962C8B-B14F-4D97-AF65-F5344CB8AC3E}">
        <p14:creationId xmlns:p14="http://schemas.microsoft.com/office/powerpoint/2010/main" xmlns="" val="38097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Writing a News Story</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fontScale="85000" lnSpcReduction="10000"/>
          </a:bodyPr>
          <a:lstStyle/>
          <a:p>
            <a:pPr marL="0" indent="0">
              <a:buNone/>
            </a:pPr>
            <a:r>
              <a:rPr lang="en-US" sz="4400" dirty="0" smtClean="0">
                <a:latin typeface="Arial Black" panose="020B0A04020102020204" pitchFamily="34" charset="0"/>
              </a:rPr>
              <a:t>The Lead (</a:t>
            </a:r>
            <a:r>
              <a:rPr lang="en-US" sz="4400" dirty="0" err="1" smtClean="0">
                <a:latin typeface="Arial Black" panose="020B0A04020102020204" pitchFamily="34" charset="0"/>
              </a:rPr>
              <a:t>Lede</a:t>
            </a:r>
            <a:r>
              <a:rPr lang="en-US" sz="4400" dirty="0" smtClean="0">
                <a:latin typeface="Arial Black" panose="020B0A04020102020204" pitchFamily="34" charset="0"/>
              </a:rPr>
              <a:t>)</a:t>
            </a:r>
            <a:endParaRPr lang="en-US" sz="4400" dirty="0">
              <a:latin typeface="Arial Black" panose="020B0A04020102020204" pitchFamily="34" charset="0"/>
            </a:endParaRPr>
          </a:p>
        </p:txBody>
      </p:sp>
      <p:sp>
        <p:nvSpPr>
          <p:cNvPr id="4" name="Content Placeholder 3"/>
          <p:cNvSpPr>
            <a:spLocks noGrp="1"/>
          </p:cNvSpPr>
          <p:nvPr>
            <p:ph sz="half" idx="2"/>
          </p:nvPr>
        </p:nvSpPr>
        <p:spPr/>
        <p:txBody>
          <a:bodyPr>
            <a:normAutofit fontScale="85000" lnSpcReduction="10000"/>
          </a:bodyPr>
          <a:lstStyle/>
          <a:p>
            <a:pPr algn="just"/>
            <a:r>
              <a:rPr lang="en-US" dirty="0" smtClean="0"/>
              <a:t>5 W’s and one H</a:t>
            </a:r>
          </a:p>
          <a:p>
            <a:pPr algn="just"/>
            <a:r>
              <a:rPr lang="en-US" dirty="0" smtClean="0"/>
              <a:t>Who</a:t>
            </a:r>
          </a:p>
          <a:p>
            <a:pPr algn="just"/>
            <a:r>
              <a:rPr lang="en-US" dirty="0" smtClean="0"/>
              <a:t>What</a:t>
            </a:r>
          </a:p>
          <a:p>
            <a:pPr algn="just"/>
            <a:r>
              <a:rPr lang="en-US" dirty="0" smtClean="0"/>
              <a:t>When</a:t>
            </a:r>
          </a:p>
          <a:p>
            <a:pPr algn="just"/>
            <a:r>
              <a:rPr lang="en-US" dirty="0" smtClean="0"/>
              <a:t>Why</a:t>
            </a:r>
          </a:p>
          <a:p>
            <a:pPr algn="just"/>
            <a:r>
              <a:rPr lang="en-US" dirty="0" smtClean="0"/>
              <a:t>Where</a:t>
            </a:r>
          </a:p>
          <a:p>
            <a:pPr algn="just"/>
            <a:r>
              <a:rPr lang="en-US" dirty="0" smtClean="0"/>
              <a:t>How</a:t>
            </a:r>
          </a:p>
          <a:p>
            <a:pPr marL="0" indent="0" algn="just">
              <a:buNone/>
            </a:pPr>
            <a:r>
              <a:rPr lang="en-US" dirty="0" smtClean="0"/>
              <a:t>E.g. </a:t>
            </a:r>
            <a:r>
              <a:rPr lang="en-US" sz="2400" b="1" dirty="0">
                <a:latin typeface="Times New Roman" panose="02020603050405020304" pitchFamily="18" charset="0"/>
                <a:cs typeface="Times New Roman" panose="02020603050405020304" pitchFamily="18" charset="0"/>
              </a:rPr>
              <a:t>Gov. Kenneth Mapp unveiled an ambitious $1.2 billion plan Tuesday to overhaul the territory’s broken public road system — a project, he said, that aims to make potholes a “thing of the past</a:t>
            </a:r>
            <a:r>
              <a:rPr lang="en-US" sz="2400" b="1" dirty="0" smtClean="0">
                <a:latin typeface="Times New Roman" panose="02020603050405020304" pitchFamily="18" charset="0"/>
                <a:cs typeface="Times New Roman" panose="02020603050405020304" pitchFamily="18" charset="0"/>
              </a:rPr>
              <a:t>.”</a:t>
            </a:r>
            <a:endParaRPr lang="en-US" b="1" i="1" dirty="0"/>
          </a:p>
        </p:txBody>
      </p:sp>
    </p:spTree>
    <p:extLst>
      <p:ext uri="{BB962C8B-B14F-4D97-AF65-F5344CB8AC3E}">
        <p14:creationId xmlns:p14="http://schemas.microsoft.com/office/powerpoint/2010/main" xmlns="" val="609604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latin typeface="Arial Black" panose="020B0A04020102020204" pitchFamily="34" charset="0"/>
              </a:rPr>
              <a:t>Writing a News Story</a:t>
            </a:r>
            <a:br>
              <a:rPr lang="en-US" sz="6000" dirty="0" smtClean="0">
                <a:latin typeface="Arial Black" panose="020B0A04020102020204" pitchFamily="34" charset="0"/>
              </a:rPr>
            </a:br>
            <a:r>
              <a:rPr lang="en-US" sz="3200" dirty="0" smtClean="0">
                <a:latin typeface="Arial Black" panose="020B0A04020102020204" pitchFamily="34" charset="0"/>
              </a:rPr>
              <a:t>Types of Leads</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fontScale="62500" lnSpcReduction="20000"/>
          </a:bodyPr>
          <a:lstStyle/>
          <a:p>
            <a:pPr marL="0" indent="0" algn="just">
              <a:buNone/>
            </a:pPr>
            <a:endParaRPr lang="en-US" sz="4400" b="1" dirty="0" smtClean="0">
              <a:latin typeface="Arial Black" panose="020B0A04020102020204" pitchFamily="34" charset="0"/>
            </a:endParaRPr>
          </a:p>
          <a:p>
            <a:pPr marL="0" indent="0" algn="just">
              <a:buNone/>
            </a:pPr>
            <a:r>
              <a:rPr lang="en-US" sz="4400" b="1" dirty="0" smtClean="0">
                <a:latin typeface="Arial Black" panose="020B0A04020102020204" pitchFamily="34" charset="0"/>
              </a:rPr>
              <a:t>Story summary lead</a:t>
            </a:r>
            <a:endParaRPr lang="en-US" sz="4400" b="1" dirty="0">
              <a:latin typeface="Arial Black" panose="020B0A04020102020204" pitchFamily="34" charset="0"/>
            </a:endParaRPr>
          </a:p>
        </p:txBody>
      </p:sp>
      <p:sp>
        <p:nvSpPr>
          <p:cNvPr id="4" name="Content Placeholder 3"/>
          <p:cNvSpPr>
            <a:spLocks noGrp="1"/>
          </p:cNvSpPr>
          <p:nvPr>
            <p:ph sz="half" idx="2"/>
          </p:nvPr>
        </p:nvSpPr>
        <p:spPr>
          <a:xfrm>
            <a:off x="6172200" y="1825625"/>
            <a:ext cx="5923230" cy="5100276"/>
          </a:xfrm>
        </p:spPr>
        <p:txBody>
          <a:bodyPr>
            <a:normAutofit fontScale="62500" lnSpcReduction="20000"/>
          </a:bodyPr>
          <a:lstStyle/>
          <a:p>
            <a:pPr algn="just"/>
            <a:r>
              <a:rPr lang="en-US" sz="3600" dirty="0"/>
              <a:t>a</a:t>
            </a:r>
            <a:r>
              <a:rPr lang="en-US" sz="3600" b="1" dirty="0"/>
              <a:t> </a:t>
            </a:r>
            <a:r>
              <a:rPr lang="en-US" sz="3600" dirty="0"/>
              <a:t>summary of the whole story in as few words as possible in </a:t>
            </a:r>
            <a:r>
              <a:rPr lang="en-US" sz="3600" dirty="0" smtClean="0"/>
              <a:t>a single sentence</a:t>
            </a:r>
          </a:p>
          <a:p>
            <a:pPr algn="just"/>
            <a:endParaRPr lang="en-US" sz="3600" dirty="0" smtClean="0"/>
          </a:p>
          <a:p>
            <a:pPr algn="just"/>
            <a:r>
              <a:rPr lang="en-US" sz="3600" dirty="0" smtClean="0"/>
              <a:t>most </a:t>
            </a:r>
            <a:r>
              <a:rPr lang="en-US" sz="3600" dirty="0"/>
              <a:t>traditional </a:t>
            </a:r>
            <a:r>
              <a:rPr lang="en-US" sz="3600" dirty="0" smtClean="0"/>
              <a:t>lead </a:t>
            </a:r>
          </a:p>
          <a:p>
            <a:pPr algn="just"/>
            <a:endParaRPr lang="en-US" sz="3600" dirty="0" smtClean="0"/>
          </a:p>
          <a:p>
            <a:pPr algn="just"/>
            <a:r>
              <a:rPr lang="en-US" sz="3600" dirty="0" smtClean="0"/>
              <a:t>to </a:t>
            </a:r>
            <a:r>
              <a:rPr lang="en-US" sz="3600" dirty="0"/>
              <a:t>the point and </a:t>
            </a:r>
            <a:r>
              <a:rPr lang="en-US" sz="3600" dirty="0" smtClean="0"/>
              <a:t>factual</a:t>
            </a:r>
          </a:p>
          <a:p>
            <a:pPr algn="just"/>
            <a:endParaRPr lang="en-US" sz="3600" dirty="0" smtClean="0"/>
          </a:p>
          <a:p>
            <a:pPr algn="just"/>
            <a:r>
              <a:rPr lang="en-US" sz="3600" dirty="0" smtClean="0"/>
              <a:t>focusses </a:t>
            </a:r>
            <a:r>
              <a:rPr lang="en-US" sz="3600" dirty="0"/>
              <a:t>on the </a:t>
            </a:r>
            <a:r>
              <a:rPr lang="en-US" sz="3600" i="1" dirty="0"/>
              <a:t>who</a:t>
            </a:r>
            <a:r>
              <a:rPr lang="en-US" sz="3600" dirty="0"/>
              <a:t> and </a:t>
            </a:r>
            <a:r>
              <a:rPr lang="en-US" sz="3600" i="1" dirty="0"/>
              <a:t>what </a:t>
            </a:r>
            <a:r>
              <a:rPr lang="en-US" sz="3600" dirty="0"/>
              <a:t>of the story, then follows with the </a:t>
            </a:r>
            <a:r>
              <a:rPr lang="en-US" sz="3600" i="1" dirty="0"/>
              <a:t>when</a:t>
            </a:r>
            <a:r>
              <a:rPr lang="en-US" sz="3600" dirty="0"/>
              <a:t> and </a:t>
            </a:r>
            <a:r>
              <a:rPr lang="en-US" sz="3600" i="1" dirty="0"/>
              <a:t>where</a:t>
            </a:r>
            <a:r>
              <a:rPr lang="en-US" sz="3600" dirty="0"/>
              <a:t>. </a:t>
            </a:r>
            <a:endParaRPr lang="en-US" sz="3600" dirty="0" smtClean="0"/>
          </a:p>
          <a:p>
            <a:pPr marL="0" indent="0" algn="just">
              <a:buNone/>
            </a:pPr>
            <a:r>
              <a:rPr lang="en-US" sz="3600" dirty="0" smtClean="0"/>
              <a:t> </a:t>
            </a:r>
          </a:p>
          <a:p>
            <a:pPr algn="just"/>
            <a:r>
              <a:rPr lang="en-US" sz="3600" dirty="0"/>
              <a:t>t</a:t>
            </a:r>
            <a:r>
              <a:rPr lang="en-US" sz="3600" dirty="0" smtClean="0"/>
              <a:t>he </a:t>
            </a:r>
            <a:r>
              <a:rPr lang="en-US" sz="3600" i="1" dirty="0"/>
              <a:t>how</a:t>
            </a:r>
            <a:r>
              <a:rPr lang="en-US" sz="3600" dirty="0"/>
              <a:t> and </a:t>
            </a:r>
            <a:r>
              <a:rPr lang="en-US" sz="3600" i="1" dirty="0"/>
              <a:t>why</a:t>
            </a:r>
            <a:r>
              <a:rPr lang="en-US" sz="3600" dirty="0"/>
              <a:t> may be explained further into the story. </a:t>
            </a:r>
            <a:endParaRPr lang="en-US" sz="3600" dirty="0" smtClean="0"/>
          </a:p>
          <a:p>
            <a:pPr marL="0" indent="0">
              <a:buNone/>
            </a:pPr>
            <a:endParaRPr lang="en-US" dirty="0" smtClean="0"/>
          </a:p>
          <a:p>
            <a:pPr marL="0" indent="0" algn="just">
              <a:buNone/>
            </a:pPr>
            <a:endParaRPr lang="en-US" sz="2300"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xmlns="" val="1469176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Arial Black" panose="020B0A04020102020204" pitchFamily="34" charset="0"/>
              </a:rPr>
              <a:t>Writing a News Story</a:t>
            </a:r>
            <a:endParaRPr lang="en-US" sz="6000" b="1" dirty="0">
              <a:latin typeface="Arial Black" panose="020B0A04020102020204" pitchFamily="34" charset="0"/>
            </a:endParaRPr>
          </a:p>
        </p:txBody>
      </p:sp>
      <p:sp>
        <p:nvSpPr>
          <p:cNvPr id="3" name="Content Placeholder 2"/>
          <p:cNvSpPr>
            <a:spLocks noGrp="1"/>
          </p:cNvSpPr>
          <p:nvPr>
            <p:ph sz="half" idx="1"/>
          </p:nvPr>
        </p:nvSpPr>
        <p:spPr/>
        <p:txBody>
          <a:bodyPr>
            <a:normAutofit fontScale="70000" lnSpcReduction="20000"/>
          </a:bodyPr>
          <a:lstStyle/>
          <a:p>
            <a:pPr marL="0" indent="0" algn="just">
              <a:buNone/>
            </a:pPr>
            <a:r>
              <a:rPr lang="en-US" sz="4400" b="1" dirty="0">
                <a:latin typeface="Arial Black" panose="020B0A04020102020204" pitchFamily="34" charset="0"/>
              </a:rPr>
              <a:t>Story summary </a:t>
            </a:r>
            <a:r>
              <a:rPr lang="en-US" sz="4400" b="1" dirty="0" smtClean="0">
                <a:latin typeface="Arial Black" panose="020B0A04020102020204" pitchFamily="34" charset="0"/>
              </a:rPr>
              <a:t>lead</a:t>
            </a:r>
          </a:p>
          <a:p>
            <a:pPr marL="0" indent="0" algn="just">
              <a:buNone/>
            </a:pPr>
            <a:endParaRPr lang="en-US" sz="4400" b="1" dirty="0">
              <a:latin typeface="Arial Black" panose="020B0A04020102020204" pitchFamily="34" charset="0"/>
            </a:endParaRPr>
          </a:p>
          <a:p>
            <a:pPr marL="0" indent="0" algn="just">
              <a:buNone/>
            </a:pPr>
            <a:r>
              <a:rPr lang="en-US" sz="4400" dirty="0" smtClean="0">
                <a:latin typeface="Arial Black" panose="020B0A04020102020204" pitchFamily="34" charset="0"/>
              </a:rPr>
              <a:t>(</a:t>
            </a:r>
            <a:r>
              <a:rPr lang="en-US" sz="4400" dirty="0" smtClean="0">
                <a:latin typeface="Arial" panose="020B0604020202020204" pitchFamily="34" charset="0"/>
                <a:cs typeface="Arial" panose="020B0604020202020204" pitchFamily="34" charset="0"/>
              </a:rPr>
              <a:t>Points to remember</a:t>
            </a:r>
            <a:r>
              <a:rPr lang="en-US" sz="4400" dirty="0" smtClean="0">
                <a:latin typeface="Arial Black" panose="020B0A04020102020204" pitchFamily="34" charset="0"/>
              </a:rPr>
              <a:t>)</a:t>
            </a:r>
            <a:endParaRPr lang="en-US" sz="4400" dirty="0">
              <a:latin typeface="Arial Black" panose="020B0A04020102020204" pitchFamily="34" charset="0"/>
            </a:endParaRPr>
          </a:p>
          <a:p>
            <a:pPr marL="0" indent="0" algn="just">
              <a:buNone/>
            </a:pPr>
            <a:endParaRPr lang="en-US" sz="4400" dirty="0">
              <a:latin typeface="Arial Black" panose="020B0A04020102020204" pitchFamily="34" charset="0"/>
            </a:endParaRPr>
          </a:p>
        </p:txBody>
      </p:sp>
      <p:sp>
        <p:nvSpPr>
          <p:cNvPr id="4" name="Content Placeholder 3"/>
          <p:cNvSpPr>
            <a:spLocks noGrp="1"/>
          </p:cNvSpPr>
          <p:nvPr>
            <p:ph sz="half" idx="2"/>
          </p:nvPr>
        </p:nvSpPr>
        <p:spPr/>
        <p:txBody>
          <a:bodyPr>
            <a:normAutofit fontScale="70000" lnSpcReduction="20000"/>
          </a:bodyPr>
          <a:lstStyle/>
          <a:p>
            <a:pPr lvl="0"/>
            <a:r>
              <a:rPr lang="en-US" dirty="0"/>
              <a:t>u</a:t>
            </a:r>
            <a:r>
              <a:rPr lang="en-US" dirty="0" smtClean="0"/>
              <a:t>se </a:t>
            </a:r>
            <a:r>
              <a:rPr lang="en-US" dirty="0"/>
              <a:t>few </a:t>
            </a:r>
            <a:r>
              <a:rPr lang="en-US" dirty="0" smtClean="0"/>
              <a:t>words, max. of 30, to write a summary of the most newsworthy fact</a:t>
            </a:r>
            <a:endParaRPr lang="en-US" dirty="0"/>
          </a:p>
          <a:p>
            <a:pPr lvl="0"/>
            <a:r>
              <a:rPr lang="en-US" dirty="0"/>
              <a:t>p</a:t>
            </a:r>
            <a:r>
              <a:rPr lang="en-US" dirty="0" smtClean="0"/>
              <a:t>ick </a:t>
            </a:r>
            <a:r>
              <a:rPr lang="en-US" dirty="0"/>
              <a:t>out the most important details and include the 5 W’s and H, beginning with the subject (</a:t>
            </a:r>
            <a:r>
              <a:rPr lang="en-US" i="1" dirty="0"/>
              <a:t>who</a:t>
            </a:r>
            <a:r>
              <a:rPr lang="en-US" dirty="0"/>
              <a:t> or </a:t>
            </a:r>
            <a:r>
              <a:rPr lang="en-US" i="1" dirty="0"/>
              <a:t>what</a:t>
            </a:r>
            <a:r>
              <a:rPr lang="en-US" dirty="0" smtClean="0"/>
              <a:t>)</a:t>
            </a:r>
            <a:endParaRPr lang="en-US" dirty="0"/>
          </a:p>
          <a:p>
            <a:pPr lvl="0"/>
            <a:r>
              <a:rPr lang="en-US" dirty="0"/>
              <a:t>c</a:t>
            </a:r>
            <a:r>
              <a:rPr lang="en-US" dirty="0" smtClean="0"/>
              <a:t>ite </a:t>
            </a:r>
            <a:r>
              <a:rPr lang="en-US" dirty="0"/>
              <a:t>sources, if </a:t>
            </a:r>
            <a:r>
              <a:rPr lang="en-US" dirty="0" smtClean="0"/>
              <a:t>applicable</a:t>
            </a:r>
            <a:endParaRPr lang="en-US" dirty="0"/>
          </a:p>
          <a:p>
            <a:pPr lvl="0"/>
            <a:r>
              <a:rPr lang="en-US" dirty="0"/>
              <a:t>t</a:t>
            </a:r>
            <a:r>
              <a:rPr lang="en-US" dirty="0" smtClean="0"/>
              <a:t>ry </a:t>
            </a:r>
            <a:r>
              <a:rPr lang="en-US" dirty="0"/>
              <a:t>to conceal identification, if possible, in the lead </a:t>
            </a:r>
          </a:p>
          <a:p>
            <a:pPr lvl="0"/>
            <a:r>
              <a:rPr lang="en-US" dirty="0" smtClean="0"/>
              <a:t>give </a:t>
            </a:r>
            <a:r>
              <a:rPr lang="en-US" dirty="0"/>
              <a:t>the reader the subject’s name and title in the paragraph that </a:t>
            </a:r>
            <a:r>
              <a:rPr lang="en-US" dirty="0" smtClean="0"/>
              <a:t>follows</a:t>
            </a:r>
          </a:p>
          <a:p>
            <a:pPr marL="0" lvl="0" indent="0">
              <a:buNone/>
            </a:pPr>
            <a:r>
              <a:rPr lang="en-US" sz="2200" dirty="0" smtClean="0"/>
              <a:t>E.g</a:t>
            </a:r>
            <a:r>
              <a:rPr lang="en-US" sz="2200" dirty="0"/>
              <a:t>. </a:t>
            </a:r>
            <a:r>
              <a:rPr lang="en-US" sz="2200" b="1" dirty="0">
                <a:latin typeface="Times New Roman" panose="02020603050405020304" pitchFamily="18" charset="0"/>
                <a:cs typeface="Times New Roman" panose="02020603050405020304" pitchFamily="18" charset="0"/>
              </a:rPr>
              <a:t>GHANA</a:t>
            </a:r>
            <a:r>
              <a:rPr lang="en-US" sz="2200" b="1" dirty="0"/>
              <a:t> – </a:t>
            </a:r>
            <a:r>
              <a:rPr lang="en-US" sz="2200" dirty="0">
                <a:latin typeface="Times New Roman" panose="02020603050405020304" pitchFamily="18" charset="0"/>
                <a:cs typeface="Times New Roman" panose="02020603050405020304" pitchFamily="18" charset="0"/>
              </a:rPr>
              <a:t>Two social workers are under investigation for allegedly selling a day-old baby for $3,600 (£2,600) after faking the baby's death.</a:t>
            </a:r>
          </a:p>
          <a:p>
            <a:pPr marL="0" indent="0" algn="just">
              <a:buNone/>
            </a:pPr>
            <a:endParaRPr lang="en-US" sz="2200" dirty="0"/>
          </a:p>
          <a:p>
            <a:pPr marL="0" indent="0" algn="just">
              <a:buNone/>
            </a:pPr>
            <a:r>
              <a:rPr lang="en-US" sz="2200" dirty="0"/>
              <a:t>E.g. </a:t>
            </a:r>
            <a:r>
              <a:rPr lang="en-US" sz="2200" b="1" dirty="0" smtClean="0">
                <a:latin typeface="Times New Roman" panose="02020603050405020304" pitchFamily="18" charset="0"/>
                <a:cs typeface="Times New Roman" panose="02020603050405020304" pitchFamily="18" charset="0"/>
              </a:rPr>
              <a:t>GENEVA, SWITZERLAND</a:t>
            </a:r>
            <a:r>
              <a:rPr lang="en-US" sz="2200" dirty="0" smtClean="0">
                <a:latin typeface="Times New Roman" panose="02020603050405020304" pitchFamily="18" charset="0"/>
                <a:cs typeface="Times New Roman" panose="02020603050405020304" pitchFamily="18" charset="0"/>
              </a:rPr>
              <a:t> </a:t>
            </a:r>
            <a:r>
              <a:rPr lang="en-US" sz="2200" dirty="0"/>
              <a:t>– </a:t>
            </a:r>
            <a:r>
              <a:rPr lang="en-US" sz="2200" dirty="0">
                <a:latin typeface="Times New Roman" panose="02020603050405020304" pitchFamily="18" charset="0"/>
                <a:cs typeface="Times New Roman" panose="02020603050405020304" pitchFamily="18" charset="0"/>
              </a:rPr>
              <a:t>The World Health Organization (WHO) is warning that the fight against malaria has stalled for the first time in a decade.</a:t>
            </a:r>
          </a:p>
          <a:p>
            <a:endParaRPr lang="en-US" dirty="0"/>
          </a:p>
        </p:txBody>
      </p:sp>
    </p:spTree>
    <p:extLst>
      <p:ext uri="{BB962C8B-B14F-4D97-AF65-F5344CB8AC3E}">
        <p14:creationId xmlns:p14="http://schemas.microsoft.com/office/powerpoint/2010/main" xmlns="" val="165560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Arial Black" panose="020B0A04020102020204" pitchFamily="34" charset="0"/>
              </a:rPr>
              <a:t>Writing a News Story</a:t>
            </a:r>
            <a:endParaRPr lang="en-US" sz="6000" b="1" dirty="0">
              <a:latin typeface="Arial Black" panose="020B0A04020102020204" pitchFamily="34" charset="0"/>
            </a:endParaRPr>
          </a:p>
        </p:txBody>
      </p:sp>
      <p:sp>
        <p:nvSpPr>
          <p:cNvPr id="3" name="Content Placeholder 2"/>
          <p:cNvSpPr>
            <a:spLocks noGrp="1"/>
          </p:cNvSpPr>
          <p:nvPr>
            <p:ph sz="half" idx="1"/>
          </p:nvPr>
        </p:nvSpPr>
        <p:spPr/>
        <p:txBody>
          <a:bodyPr>
            <a:normAutofit fontScale="92500" lnSpcReduction="10000"/>
          </a:bodyPr>
          <a:lstStyle/>
          <a:p>
            <a:pPr marL="0" indent="0" algn="just">
              <a:buNone/>
            </a:pPr>
            <a:r>
              <a:rPr lang="en-US" sz="4400" dirty="0" smtClean="0">
                <a:latin typeface="Arial Black" panose="020B0A04020102020204" pitchFamily="34" charset="0"/>
              </a:rPr>
              <a:t>Creative lead</a:t>
            </a:r>
            <a:endParaRPr lang="en-US" sz="4400" dirty="0">
              <a:latin typeface="Arial Black" panose="020B0A04020102020204" pitchFamily="34" charset="0"/>
            </a:endParaRPr>
          </a:p>
        </p:txBody>
      </p:sp>
      <p:sp>
        <p:nvSpPr>
          <p:cNvPr id="4" name="Content Placeholder 3"/>
          <p:cNvSpPr>
            <a:spLocks noGrp="1"/>
          </p:cNvSpPr>
          <p:nvPr>
            <p:ph sz="half" idx="2"/>
          </p:nvPr>
        </p:nvSpPr>
        <p:spPr/>
        <p:txBody>
          <a:bodyPr>
            <a:normAutofit fontScale="92500" lnSpcReduction="10000"/>
          </a:bodyPr>
          <a:lstStyle/>
          <a:p>
            <a:pPr algn="just"/>
            <a:r>
              <a:rPr lang="en-US" dirty="0" smtClean="0"/>
              <a:t>use </a:t>
            </a:r>
            <a:r>
              <a:rPr lang="en-US" dirty="0"/>
              <a:t>creativity to begin the </a:t>
            </a:r>
            <a:r>
              <a:rPr lang="en-US" dirty="0" smtClean="0"/>
              <a:t>story</a:t>
            </a:r>
          </a:p>
          <a:p>
            <a:pPr algn="just"/>
            <a:r>
              <a:rPr lang="en-US" dirty="0"/>
              <a:t>s</a:t>
            </a:r>
            <a:r>
              <a:rPr lang="en-US" dirty="0" smtClean="0"/>
              <a:t>ometimes </a:t>
            </a:r>
            <a:r>
              <a:rPr lang="en-US" dirty="0"/>
              <a:t>writers begin with the </a:t>
            </a:r>
            <a:r>
              <a:rPr lang="en-US" dirty="0" smtClean="0"/>
              <a:t>conclusion, </a:t>
            </a:r>
            <a:r>
              <a:rPr lang="en-US" dirty="0"/>
              <a:t>then build on the </a:t>
            </a:r>
            <a:r>
              <a:rPr lang="en-US" dirty="0" smtClean="0"/>
              <a:t>story</a:t>
            </a:r>
          </a:p>
          <a:p>
            <a:pPr algn="just"/>
            <a:r>
              <a:rPr lang="en-US" dirty="0" smtClean="0"/>
              <a:t>useful </a:t>
            </a:r>
            <a:r>
              <a:rPr lang="en-US" dirty="0"/>
              <a:t>in writing human interest or feature </a:t>
            </a:r>
            <a:r>
              <a:rPr lang="en-US" dirty="0" smtClean="0"/>
              <a:t>articles; rarely </a:t>
            </a:r>
            <a:r>
              <a:rPr lang="en-US" dirty="0"/>
              <a:t>used in writing straight or hard </a:t>
            </a:r>
            <a:r>
              <a:rPr lang="en-US" dirty="0" smtClean="0"/>
              <a:t>news</a:t>
            </a:r>
          </a:p>
          <a:p>
            <a:pPr algn="just"/>
            <a:r>
              <a:rPr lang="en-US" dirty="0" smtClean="0"/>
              <a:t>most </a:t>
            </a:r>
            <a:r>
              <a:rPr lang="en-US" dirty="0"/>
              <a:t>important facts </a:t>
            </a:r>
            <a:r>
              <a:rPr lang="en-US" dirty="0" smtClean="0"/>
              <a:t>usually appear about </a:t>
            </a:r>
            <a:r>
              <a:rPr lang="en-US" dirty="0"/>
              <a:t>the third </a:t>
            </a:r>
            <a:r>
              <a:rPr lang="en-US" dirty="0" smtClean="0"/>
              <a:t>paragraph, </a:t>
            </a:r>
            <a:r>
              <a:rPr lang="en-US" dirty="0"/>
              <a:t>called the nut </a:t>
            </a:r>
            <a:r>
              <a:rPr lang="en-US" dirty="0" smtClean="0"/>
              <a:t>graph  </a:t>
            </a:r>
          </a:p>
          <a:p>
            <a:pPr algn="just"/>
            <a:r>
              <a:rPr lang="en-US" dirty="0"/>
              <a:t>n</a:t>
            </a:r>
            <a:r>
              <a:rPr lang="en-US" dirty="0" smtClean="0"/>
              <a:t>ut graph contains essence of the story.  </a:t>
            </a:r>
            <a:endParaRPr lang="en-US" dirty="0"/>
          </a:p>
          <a:p>
            <a:endParaRPr lang="en-US" dirty="0"/>
          </a:p>
        </p:txBody>
      </p:sp>
    </p:spTree>
    <p:extLst>
      <p:ext uri="{BB962C8B-B14F-4D97-AF65-F5344CB8AC3E}">
        <p14:creationId xmlns:p14="http://schemas.microsoft.com/office/powerpoint/2010/main" xmlns="" val="1503252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latin typeface="Arial Black" panose="020B0A04020102020204" pitchFamily="34" charset="0"/>
              </a:rPr>
              <a:t>Writing a News Story</a:t>
            </a:r>
            <a:br>
              <a:rPr lang="en-US" sz="6000" dirty="0" smtClean="0">
                <a:latin typeface="Arial Black" panose="020B0A04020102020204" pitchFamily="34" charset="0"/>
              </a:rPr>
            </a:br>
            <a:r>
              <a:rPr lang="en-US" sz="3600" dirty="0" smtClean="0">
                <a:latin typeface="Arial Black" panose="020B0A04020102020204" pitchFamily="34" charset="0"/>
              </a:rPr>
              <a:t>Types of Creative Leads</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Scene-setting lead </a:t>
            </a: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lgn="just">
              <a:buNone/>
            </a:pPr>
            <a:r>
              <a:rPr lang="en-US" b="1" dirty="0" smtClean="0"/>
              <a:t>Storytelling lead</a:t>
            </a:r>
            <a:endParaRPr lang="en-US" b="1" dirty="0"/>
          </a:p>
        </p:txBody>
      </p:sp>
      <p:sp>
        <p:nvSpPr>
          <p:cNvPr id="4" name="Content Placeholder 3"/>
          <p:cNvSpPr>
            <a:spLocks noGrp="1"/>
          </p:cNvSpPr>
          <p:nvPr>
            <p:ph sz="half" idx="2"/>
          </p:nvPr>
        </p:nvSpPr>
        <p:spPr/>
        <p:txBody>
          <a:bodyPr>
            <a:normAutofit fontScale="92500" lnSpcReduction="10000"/>
          </a:bodyPr>
          <a:lstStyle/>
          <a:p>
            <a:r>
              <a:rPr lang="en-US" sz="2000" dirty="0"/>
              <a:t>c</a:t>
            </a:r>
            <a:r>
              <a:rPr lang="en-US" sz="2000" dirty="0" smtClean="0"/>
              <a:t>an be used for graduation and similar events</a:t>
            </a:r>
          </a:p>
          <a:p>
            <a:r>
              <a:rPr lang="en-US" sz="2000" dirty="0"/>
              <a:t>b</a:t>
            </a:r>
            <a:r>
              <a:rPr lang="en-US" sz="2000" dirty="0" smtClean="0"/>
              <a:t>egin </a:t>
            </a:r>
            <a:r>
              <a:rPr lang="en-US" sz="2000" dirty="0"/>
              <a:t>with a description of a scene of the event </a:t>
            </a:r>
            <a:endParaRPr lang="en-US" sz="2000" dirty="0" smtClean="0"/>
          </a:p>
          <a:p>
            <a:r>
              <a:rPr lang="en-US" sz="2000" dirty="0" smtClean="0"/>
              <a:t>tell the rest of the </a:t>
            </a:r>
            <a:r>
              <a:rPr lang="en-US" sz="2000" dirty="0"/>
              <a:t>story in the succeeding paragraphs. </a:t>
            </a:r>
            <a:endParaRPr lang="en-US" sz="2000" dirty="0" smtClean="0"/>
          </a:p>
          <a:p>
            <a:endParaRPr lang="en-US" sz="2000" dirty="0" smtClean="0"/>
          </a:p>
          <a:p>
            <a:r>
              <a:rPr lang="en-US" sz="2000" dirty="0" smtClean="0"/>
              <a:t>use </a:t>
            </a:r>
            <a:r>
              <a:rPr lang="en-US" sz="2000" dirty="0"/>
              <a:t>a narrative </a:t>
            </a:r>
            <a:r>
              <a:rPr lang="en-US" sz="2000" dirty="0" smtClean="0"/>
              <a:t>style</a:t>
            </a:r>
          </a:p>
          <a:p>
            <a:pPr algn="just"/>
            <a:r>
              <a:rPr lang="en-US" sz="2000" dirty="0" smtClean="0"/>
              <a:t>begin </a:t>
            </a:r>
            <a:r>
              <a:rPr lang="en-US" sz="2000" dirty="0"/>
              <a:t>by introducing </a:t>
            </a:r>
            <a:r>
              <a:rPr lang="en-US" sz="2000" dirty="0" smtClean="0"/>
              <a:t>main </a:t>
            </a:r>
            <a:r>
              <a:rPr lang="en-US" sz="2000" dirty="0"/>
              <a:t>characters</a:t>
            </a:r>
            <a:r>
              <a:rPr lang="en-US" sz="2000" dirty="0" smtClean="0"/>
              <a:t>, conflicts, setting of the story</a:t>
            </a:r>
          </a:p>
          <a:p>
            <a:pPr algn="just"/>
            <a:r>
              <a:rPr lang="en-US" sz="2000" dirty="0" smtClean="0"/>
              <a:t>pique </a:t>
            </a:r>
            <a:r>
              <a:rPr lang="en-US" sz="2000" dirty="0"/>
              <a:t>readers’ interest and curiosity with the use of literary devices and </a:t>
            </a:r>
            <a:r>
              <a:rPr lang="en-US" sz="2000" dirty="0" smtClean="0"/>
              <a:t>expressions</a:t>
            </a:r>
          </a:p>
          <a:p>
            <a:pPr algn="just"/>
            <a:r>
              <a:rPr lang="en-US" sz="2000" dirty="0" smtClean="0"/>
              <a:t>delay </a:t>
            </a:r>
            <a:r>
              <a:rPr lang="en-US" sz="2000" dirty="0"/>
              <a:t>identification of persons in the story until a later paragraph to avoid disrupting the flow of </a:t>
            </a:r>
            <a:r>
              <a:rPr lang="en-US" sz="2000" dirty="0" smtClean="0"/>
              <a:t>the lead</a:t>
            </a:r>
          </a:p>
        </p:txBody>
      </p:sp>
    </p:spTree>
    <p:extLst>
      <p:ext uri="{BB962C8B-B14F-4D97-AF65-F5344CB8AC3E}">
        <p14:creationId xmlns:p14="http://schemas.microsoft.com/office/powerpoint/2010/main" xmlns="" val="4288362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latin typeface="Arial Black" panose="020B0A04020102020204" pitchFamily="34" charset="0"/>
              </a:rPr>
              <a:t>Writing a News Story</a:t>
            </a:r>
            <a:br>
              <a:rPr lang="en-US" sz="6000" dirty="0" smtClean="0">
                <a:latin typeface="Arial Black" panose="020B0A04020102020204" pitchFamily="34" charset="0"/>
              </a:rPr>
            </a:br>
            <a:r>
              <a:rPr lang="en-US" sz="3600" dirty="0" smtClean="0">
                <a:latin typeface="Arial Black" panose="020B0A04020102020204" pitchFamily="34" charset="0"/>
              </a:rPr>
              <a:t>Types of Creative Leads</a:t>
            </a:r>
            <a:endParaRPr lang="en-US" sz="3600" dirty="0">
              <a:latin typeface="Arial Black" panose="020B0A04020102020204" pitchFamily="34" charset="0"/>
            </a:endParaRPr>
          </a:p>
        </p:txBody>
      </p:sp>
      <p:sp>
        <p:nvSpPr>
          <p:cNvPr id="3" name="Content Placeholder 2"/>
          <p:cNvSpPr>
            <a:spLocks noGrp="1"/>
          </p:cNvSpPr>
          <p:nvPr>
            <p:ph sz="half" idx="1"/>
          </p:nvPr>
        </p:nvSpPr>
        <p:spPr/>
        <p:txBody>
          <a:bodyPr>
            <a:normAutofit/>
          </a:bodyPr>
          <a:lstStyle/>
          <a:p>
            <a:pPr marL="0" indent="0" algn="just">
              <a:buNone/>
            </a:pPr>
            <a:r>
              <a:rPr lang="en-US" b="1" dirty="0" smtClean="0"/>
              <a:t>Startling statement lead</a:t>
            </a:r>
          </a:p>
          <a:p>
            <a:pPr marL="0" indent="0" algn="just">
              <a:buNone/>
            </a:pPr>
            <a:endParaRPr lang="en-US" b="1" dirty="0"/>
          </a:p>
          <a:p>
            <a:pPr marL="0" indent="0" algn="just">
              <a:buNone/>
            </a:pPr>
            <a:endParaRPr lang="en-US" b="1" dirty="0" smtClean="0"/>
          </a:p>
          <a:p>
            <a:pPr marL="0" indent="0" algn="just">
              <a:buNone/>
            </a:pPr>
            <a:endParaRPr lang="en-US" b="1" dirty="0"/>
          </a:p>
          <a:p>
            <a:pPr marL="0" indent="0" algn="just">
              <a:buNone/>
            </a:pPr>
            <a:endParaRPr lang="en-US" b="1" dirty="0" smtClean="0"/>
          </a:p>
          <a:p>
            <a:pPr marL="0" indent="0" algn="just">
              <a:buNone/>
            </a:pPr>
            <a:endParaRPr lang="en-US" b="1" dirty="0"/>
          </a:p>
          <a:p>
            <a:pPr marL="0" indent="0" algn="just">
              <a:buNone/>
            </a:pPr>
            <a:endParaRPr lang="en-US" b="1" dirty="0" smtClean="0"/>
          </a:p>
          <a:p>
            <a:pPr marL="0" indent="0" algn="just">
              <a:buNone/>
            </a:pPr>
            <a:r>
              <a:rPr lang="en-US" b="1" dirty="0" smtClean="0"/>
              <a:t>Opposite </a:t>
            </a:r>
            <a:r>
              <a:rPr lang="en-US" b="1" dirty="0"/>
              <a:t>lead </a:t>
            </a:r>
          </a:p>
        </p:txBody>
      </p:sp>
      <p:sp>
        <p:nvSpPr>
          <p:cNvPr id="4" name="Content Placeholder 3"/>
          <p:cNvSpPr>
            <a:spLocks noGrp="1"/>
          </p:cNvSpPr>
          <p:nvPr>
            <p:ph sz="half" idx="2"/>
          </p:nvPr>
        </p:nvSpPr>
        <p:spPr>
          <a:xfrm>
            <a:off x="6172200" y="1825624"/>
            <a:ext cx="5181600" cy="4919207"/>
          </a:xfrm>
        </p:spPr>
        <p:txBody>
          <a:bodyPr>
            <a:normAutofit/>
          </a:bodyPr>
          <a:lstStyle/>
          <a:p>
            <a:pPr algn="just"/>
            <a:r>
              <a:rPr lang="en-US" sz="1900" dirty="0"/>
              <a:t>b</a:t>
            </a:r>
            <a:r>
              <a:rPr lang="en-US" sz="1900" dirty="0" smtClean="0"/>
              <a:t>egin the story </a:t>
            </a:r>
            <a:r>
              <a:rPr lang="en-US" sz="1900" dirty="0"/>
              <a:t>with an amazing fact or startling statement that arouses </a:t>
            </a:r>
            <a:r>
              <a:rPr lang="en-US" sz="1900" dirty="0" smtClean="0"/>
              <a:t>the </a:t>
            </a:r>
            <a:r>
              <a:rPr lang="en-US" sz="1900" dirty="0"/>
              <a:t>readers’ </a:t>
            </a:r>
            <a:r>
              <a:rPr lang="en-US" sz="1900" dirty="0" smtClean="0"/>
              <a:t>interest  </a:t>
            </a:r>
          </a:p>
          <a:p>
            <a:pPr algn="just"/>
            <a:r>
              <a:rPr lang="en-US" sz="1900" dirty="0" smtClean="0"/>
              <a:t>reporting </a:t>
            </a:r>
            <a:r>
              <a:rPr lang="en-US" sz="1900" dirty="0"/>
              <a:t>on an important speech delivered by the NCC president or on the findings of a survey or a research, </a:t>
            </a:r>
            <a:r>
              <a:rPr lang="en-US" sz="1900" dirty="0" smtClean="0"/>
              <a:t>begin </a:t>
            </a:r>
            <a:r>
              <a:rPr lang="en-US" sz="1900" dirty="0"/>
              <a:t>with the most startling piece of </a:t>
            </a:r>
            <a:r>
              <a:rPr lang="en-US" sz="1900" dirty="0" smtClean="0"/>
              <a:t>information the </a:t>
            </a:r>
            <a:r>
              <a:rPr lang="en-US" sz="1900" dirty="0"/>
              <a:t>president imparted or the most amazing fact the research uncovered </a:t>
            </a:r>
            <a:endParaRPr lang="en-US" sz="1900" dirty="0" smtClean="0"/>
          </a:p>
          <a:p>
            <a:pPr algn="just"/>
            <a:r>
              <a:rPr lang="en-US" sz="1900" dirty="0" smtClean="0"/>
              <a:t>arrest </a:t>
            </a:r>
            <a:r>
              <a:rPr lang="en-US" sz="1900" dirty="0"/>
              <a:t>the readers’ attention and make them want to read the rest of the </a:t>
            </a:r>
            <a:r>
              <a:rPr lang="en-US" sz="1900" dirty="0" smtClean="0"/>
              <a:t>story </a:t>
            </a:r>
          </a:p>
          <a:p>
            <a:pPr marL="0" indent="0" algn="just">
              <a:buNone/>
            </a:pPr>
            <a:endParaRPr lang="en-US" sz="1900" dirty="0" smtClean="0"/>
          </a:p>
          <a:p>
            <a:pPr marL="0" indent="0" algn="just">
              <a:buNone/>
            </a:pPr>
            <a:endParaRPr lang="en-US" sz="1900" dirty="0" smtClean="0"/>
          </a:p>
          <a:p>
            <a:pPr algn="just"/>
            <a:r>
              <a:rPr lang="en-US" sz="2000" dirty="0" smtClean="0"/>
              <a:t>begin with one point of view or observation</a:t>
            </a:r>
          </a:p>
          <a:p>
            <a:pPr algn="just"/>
            <a:r>
              <a:rPr lang="en-US" sz="2000" dirty="0" smtClean="0"/>
              <a:t>follow </a:t>
            </a:r>
            <a:r>
              <a:rPr lang="en-US" sz="2000" dirty="0"/>
              <a:t>with an opposite </a:t>
            </a:r>
            <a:r>
              <a:rPr lang="en-US" sz="2000" dirty="0" smtClean="0"/>
              <a:t>view</a:t>
            </a:r>
          </a:p>
        </p:txBody>
      </p:sp>
    </p:spTree>
    <p:extLst>
      <p:ext uri="{BB962C8B-B14F-4D97-AF65-F5344CB8AC3E}">
        <p14:creationId xmlns:p14="http://schemas.microsoft.com/office/powerpoint/2010/main" xmlns="" val="2822631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Writing a News Story</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a:bodyPr>
          <a:lstStyle/>
          <a:p>
            <a:pPr marL="0" indent="0" algn="just">
              <a:buNone/>
            </a:pPr>
            <a:r>
              <a:rPr lang="en-US" sz="4400" dirty="0" smtClean="0">
                <a:latin typeface="Arial Black" panose="020B0A04020102020204" pitchFamily="34" charset="0"/>
              </a:rPr>
              <a:t>The Inverted Pyramid</a:t>
            </a:r>
            <a:endParaRPr lang="en-US" sz="4400" dirty="0">
              <a:latin typeface="Arial Black" panose="020B0A04020102020204" pitchFamily="34" charset="0"/>
            </a:endParaRPr>
          </a:p>
        </p:txBody>
      </p:sp>
      <p:sp>
        <p:nvSpPr>
          <p:cNvPr id="4" name="Content Placeholder 3"/>
          <p:cNvSpPr>
            <a:spLocks noGrp="1"/>
          </p:cNvSpPr>
          <p:nvPr>
            <p:ph sz="half" idx="2"/>
          </p:nvPr>
        </p:nvSpPr>
        <p:spPr/>
        <p:txBody>
          <a:bodyPr/>
          <a:lstStyle/>
          <a:p>
            <a:pPr algn="just"/>
            <a:endParaRPr lang="en-US" dirty="0"/>
          </a:p>
        </p:txBody>
      </p:sp>
      <p:sp>
        <p:nvSpPr>
          <p:cNvPr id="5" name="Flowchart: Merge 4"/>
          <p:cNvSpPr/>
          <p:nvPr/>
        </p:nvSpPr>
        <p:spPr>
          <a:xfrm>
            <a:off x="6328372" y="1937443"/>
            <a:ext cx="4571999" cy="423952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Most Newsworthy Information</a:t>
            </a:r>
          </a:p>
          <a:p>
            <a:pPr algn="ctr"/>
            <a:r>
              <a:rPr lang="en-US" sz="1600" dirty="0" smtClean="0"/>
              <a:t>(5 W’s and one H)</a:t>
            </a:r>
          </a:p>
          <a:p>
            <a:pPr algn="ctr"/>
            <a:r>
              <a:rPr lang="en-US" sz="1600" dirty="0" smtClean="0"/>
              <a:t>____________________</a:t>
            </a:r>
            <a:endParaRPr lang="en-US" sz="1600" dirty="0"/>
          </a:p>
          <a:p>
            <a:pPr algn="ctr"/>
            <a:r>
              <a:rPr lang="en-US" sz="1600" dirty="0" smtClean="0"/>
              <a:t>Important Details</a:t>
            </a:r>
          </a:p>
          <a:p>
            <a:pPr algn="ctr"/>
            <a:r>
              <a:rPr lang="en-US" sz="1600" dirty="0" smtClean="0"/>
              <a:t>____________________</a:t>
            </a:r>
            <a:endParaRPr lang="en-US" sz="1600" dirty="0"/>
          </a:p>
          <a:p>
            <a:pPr algn="ctr"/>
            <a:r>
              <a:rPr lang="en-US" sz="1600" dirty="0" smtClean="0"/>
              <a:t>Other General and Background</a:t>
            </a:r>
          </a:p>
          <a:p>
            <a:pPr algn="ctr"/>
            <a:r>
              <a:rPr lang="en-US" sz="1600" dirty="0" smtClean="0"/>
              <a:t>information</a:t>
            </a:r>
            <a:endParaRPr lang="en-US" sz="1600" dirty="0"/>
          </a:p>
        </p:txBody>
      </p:sp>
    </p:spTree>
    <p:extLst>
      <p:ext uri="{BB962C8B-B14F-4D97-AF65-F5344CB8AC3E}">
        <p14:creationId xmlns:p14="http://schemas.microsoft.com/office/powerpoint/2010/main" xmlns="" val="54115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Writing a News Story</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a:bodyPr>
          <a:lstStyle/>
          <a:p>
            <a:pPr marL="0" indent="0" algn="just">
              <a:buNone/>
            </a:pPr>
            <a:r>
              <a:rPr lang="en-US" sz="4400" dirty="0" smtClean="0">
                <a:latin typeface="Arial Black" panose="020B0A04020102020204" pitchFamily="34" charset="0"/>
              </a:rPr>
              <a:t>The Basics of AP Style</a:t>
            </a:r>
            <a:endParaRPr lang="en-US" sz="4400" dirty="0">
              <a:latin typeface="Arial Black" panose="020B0A04020102020204" pitchFamily="34" charset="0"/>
            </a:endParaRPr>
          </a:p>
        </p:txBody>
      </p:sp>
      <p:sp>
        <p:nvSpPr>
          <p:cNvPr id="4" name="Content Placeholder 3"/>
          <p:cNvSpPr>
            <a:spLocks noGrp="1"/>
          </p:cNvSpPr>
          <p:nvPr>
            <p:ph sz="half" idx="2"/>
          </p:nvPr>
        </p:nvSpPr>
        <p:spPr/>
        <p:txBody>
          <a:bodyPr/>
          <a:lstStyle/>
          <a:p>
            <a:pPr algn="just"/>
            <a:r>
              <a:rPr lang="en-US" sz="3600" dirty="0" smtClean="0"/>
              <a:t>Numbers</a:t>
            </a:r>
          </a:p>
          <a:p>
            <a:pPr algn="just"/>
            <a:r>
              <a:rPr lang="en-US" sz="3600" dirty="0" smtClean="0"/>
              <a:t>Street, avenue and boulevard</a:t>
            </a:r>
          </a:p>
          <a:p>
            <a:pPr algn="just"/>
            <a:r>
              <a:rPr lang="en-US" sz="3600" dirty="0" smtClean="0"/>
              <a:t>State and organization names</a:t>
            </a:r>
          </a:p>
          <a:p>
            <a:pPr algn="just"/>
            <a:r>
              <a:rPr lang="en-US" sz="3600" dirty="0" smtClean="0"/>
              <a:t>Months</a:t>
            </a:r>
          </a:p>
          <a:p>
            <a:pPr algn="just"/>
            <a:r>
              <a:rPr lang="en-US" sz="3600" dirty="0" smtClean="0"/>
              <a:t>Titles</a:t>
            </a:r>
          </a:p>
          <a:p>
            <a:endParaRPr lang="en-US" dirty="0"/>
          </a:p>
        </p:txBody>
      </p:sp>
    </p:spTree>
    <p:extLst>
      <p:ext uri="{BB962C8B-B14F-4D97-AF65-F5344CB8AC3E}">
        <p14:creationId xmlns:p14="http://schemas.microsoft.com/office/powerpoint/2010/main" xmlns="" val="4036110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Writing a News Story</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a:bodyPr>
          <a:lstStyle/>
          <a:p>
            <a:pPr marL="0" indent="0" algn="just">
              <a:buNone/>
            </a:pPr>
            <a:r>
              <a:rPr lang="en-US" sz="4400" dirty="0" smtClean="0">
                <a:latin typeface="Arial Black" panose="020B0A04020102020204" pitchFamily="34" charset="0"/>
              </a:rPr>
              <a:t>Quick Course in Grammar and Punctuation</a:t>
            </a:r>
            <a:endParaRPr lang="en-US" sz="4400" dirty="0">
              <a:latin typeface="Arial Black" panose="020B0A04020102020204" pitchFamily="34" charset="0"/>
            </a:endParaRPr>
          </a:p>
        </p:txBody>
      </p:sp>
      <p:sp>
        <p:nvSpPr>
          <p:cNvPr id="4" name="Content Placeholder 3"/>
          <p:cNvSpPr>
            <a:spLocks noGrp="1"/>
          </p:cNvSpPr>
          <p:nvPr>
            <p:ph sz="half" idx="2"/>
          </p:nvPr>
        </p:nvSpPr>
        <p:spPr/>
        <p:txBody>
          <a:bodyPr/>
          <a:lstStyle/>
          <a:p>
            <a:r>
              <a:rPr lang="en-US" dirty="0" smtClean="0"/>
              <a:t>Subject-verb agreement</a:t>
            </a:r>
          </a:p>
          <a:p>
            <a:r>
              <a:rPr lang="en-US" dirty="0" smtClean="0"/>
              <a:t>Pronoun agreement</a:t>
            </a:r>
          </a:p>
          <a:p>
            <a:r>
              <a:rPr lang="en-US" dirty="0" smtClean="0"/>
              <a:t>Subject and object pronouns</a:t>
            </a:r>
          </a:p>
          <a:p>
            <a:r>
              <a:rPr lang="en-US" dirty="0" smtClean="0"/>
              <a:t>Avoid dangling modifiers</a:t>
            </a:r>
          </a:p>
          <a:p>
            <a:r>
              <a:rPr lang="en-US" dirty="0" smtClean="0"/>
              <a:t>Avoid misplaced modifiers</a:t>
            </a:r>
          </a:p>
          <a:p>
            <a:r>
              <a:rPr lang="en-US" dirty="0" smtClean="0"/>
              <a:t>Make sure words are spelt correctly</a:t>
            </a:r>
          </a:p>
          <a:p>
            <a:r>
              <a:rPr lang="en-US" dirty="0" smtClean="0"/>
              <a:t>Use words correctly</a:t>
            </a:r>
          </a:p>
          <a:p>
            <a:endParaRPr lang="en-US" dirty="0"/>
          </a:p>
        </p:txBody>
      </p:sp>
    </p:spTree>
    <p:extLst>
      <p:ext uri="{BB962C8B-B14F-4D97-AF65-F5344CB8AC3E}">
        <p14:creationId xmlns:p14="http://schemas.microsoft.com/office/powerpoint/2010/main" xmlns="" val="3956168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latin typeface="Arial Black" panose="020B0A04020102020204" pitchFamily="34" charset="0"/>
              </a:rPr>
              <a:t>Writing a News Story</a:t>
            </a:r>
            <a:br>
              <a:rPr lang="en-US" sz="6000" dirty="0" smtClean="0">
                <a:latin typeface="Arial Black" panose="020B0A04020102020204" pitchFamily="34" charset="0"/>
              </a:rPr>
            </a:br>
            <a:r>
              <a:rPr lang="en-US" dirty="0" smtClean="0">
                <a:latin typeface="Arial Black" panose="020B0A04020102020204" pitchFamily="34" charset="0"/>
              </a:rPr>
              <a:t>Writing Exercises</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lstStyle/>
          <a:p>
            <a:pPr marL="0" indent="0" algn="just">
              <a:buNone/>
            </a:pPr>
            <a:r>
              <a:rPr lang="en-US" i="1" dirty="0" smtClean="0"/>
              <a:t>Write a lead from the facts below, paying </a:t>
            </a:r>
            <a:r>
              <a:rPr lang="en-US" i="1" dirty="0"/>
              <a:t>attention to the </a:t>
            </a:r>
            <a:r>
              <a:rPr lang="en-US" b="1" i="1" dirty="0"/>
              <a:t>who, what, why, when, where, </a:t>
            </a:r>
            <a:r>
              <a:rPr lang="en-US" dirty="0"/>
              <a:t>and</a:t>
            </a:r>
            <a:r>
              <a:rPr lang="en-US" b="1" i="1" dirty="0"/>
              <a:t> how</a:t>
            </a:r>
            <a:r>
              <a:rPr lang="en-US" dirty="0"/>
              <a:t> details</a:t>
            </a:r>
            <a:r>
              <a:rPr lang="en-US" i="1" dirty="0" smtClean="0"/>
              <a:t>:</a:t>
            </a:r>
          </a:p>
          <a:p>
            <a:pPr marL="0" indent="0" algn="just">
              <a:buNone/>
            </a:pPr>
            <a:r>
              <a:rPr lang="en-US" dirty="0" smtClean="0"/>
              <a:t>There </a:t>
            </a:r>
            <a:r>
              <a:rPr lang="en-US" dirty="0"/>
              <a:t>was a shooting at </a:t>
            </a:r>
            <a:r>
              <a:rPr lang="en-US" dirty="0" err="1"/>
              <a:t>Ulke</a:t>
            </a:r>
            <a:r>
              <a:rPr lang="en-US" dirty="0"/>
              <a:t> </a:t>
            </a:r>
            <a:r>
              <a:rPr lang="en-US" dirty="0" err="1"/>
              <a:t>Gade</a:t>
            </a:r>
            <a:r>
              <a:rPr lang="en-US" dirty="0"/>
              <a:t>. A young man was killed. The incident occurred on Monday March 7, 2018 at 7 p.m.</a:t>
            </a:r>
          </a:p>
          <a:p>
            <a:pPr marL="0" indent="0">
              <a:buNone/>
            </a:pPr>
            <a:r>
              <a:rPr lang="en-US" dirty="0"/>
              <a:t> </a:t>
            </a:r>
          </a:p>
          <a:p>
            <a:pPr marL="0" indent="0">
              <a:buNone/>
            </a:pPr>
            <a:endParaRPr lang="en-US" dirty="0"/>
          </a:p>
        </p:txBody>
      </p:sp>
      <p:sp>
        <p:nvSpPr>
          <p:cNvPr id="4" name="Content Placeholder 3"/>
          <p:cNvSpPr>
            <a:spLocks noGrp="1"/>
          </p:cNvSpPr>
          <p:nvPr>
            <p:ph sz="half" idx="2"/>
          </p:nvPr>
        </p:nvSpPr>
        <p:spPr/>
        <p:txBody>
          <a:bodyPr/>
          <a:lstStyle/>
          <a:p>
            <a:pPr marL="0" indent="0" algn="just">
              <a:buNone/>
            </a:pPr>
            <a:r>
              <a:rPr lang="en-US" dirty="0"/>
              <a:t>Police are investigating Monday night’s shooting at </a:t>
            </a:r>
            <a:r>
              <a:rPr lang="en-US" dirty="0" err="1"/>
              <a:t>Ulke</a:t>
            </a:r>
            <a:r>
              <a:rPr lang="en-US" dirty="0"/>
              <a:t> </a:t>
            </a:r>
            <a:r>
              <a:rPr lang="en-US" dirty="0" err="1"/>
              <a:t>Gade</a:t>
            </a:r>
            <a:r>
              <a:rPr lang="en-US" dirty="0"/>
              <a:t>, which claimed the life of a young man.</a:t>
            </a:r>
          </a:p>
          <a:p>
            <a:pPr marL="0" indent="0">
              <a:buNone/>
            </a:pPr>
            <a:r>
              <a:rPr lang="en-US" b="1" i="1" dirty="0">
                <a:solidFill>
                  <a:srgbClr val="FF0000"/>
                </a:solidFill>
              </a:rPr>
              <a:t>Or</a:t>
            </a:r>
            <a:endParaRPr lang="en-US" i="1" dirty="0">
              <a:solidFill>
                <a:srgbClr val="FF0000"/>
              </a:solidFill>
            </a:endParaRPr>
          </a:p>
          <a:p>
            <a:pPr marL="0" indent="0" algn="just">
              <a:buNone/>
            </a:pPr>
            <a:r>
              <a:rPr lang="en-US" dirty="0"/>
              <a:t>A young man was killed Monday night during a shooting at </a:t>
            </a:r>
            <a:r>
              <a:rPr lang="en-US" dirty="0" err="1"/>
              <a:t>Ulke</a:t>
            </a:r>
            <a:r>
              <a:rPr lang="en-US" dirty="0"/>
              <a:t> </a:t>
            </a:r>
            <a:r>
              <a:rPr lang="en-US" dirty="0" err="1"/>
              <a:t>Gade</a:t>
            </a:r>
            <a:r>
              <a:rPr lang="en-US" dirty="0"/>
              <a:t>.</a:t>
            </a:r>
          </a:p>
        </p:txBody>
      </p:sp>
    </p:spTree>
    <p:extLst>
      <p:ext uri="{BB962C8B-B14F-4D97-AF65-F5344CB8AC3E}">
        <p14:creationId xmlns:p14="http://schemas.microsoft.com/office/powerpoint/2010/main" xmlns="" val="265103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b="1" dirty="0" smtClean="0">
                <a:solidFill>
                  <a:srgbClr val="FF0000"/>
                </a:solidFill>
              </a:rPr>
              <a:t>What is News?</a:t>
            </a:r>
            <a:endParaRPr lang="en-US" sz="9600" b="1" dirty="0">
              <a:solidFill>
                <a:srgbClr val="FF0000"/>
              </a:solidFill>
            </a:endParaRPr>
          </a:p>
        </p:txBody>
      </p:sp>
      <p:sp>
        <p:nvSpPr>
          <p:cNvPr id="3" name="Content Placeholder 2"/>
          <p:cNvSpPr>
            <a:spLocks noGrp="1"/>
          </p:cNvSpPr>
          <p:nvPr>
            <p:ph idx="1"/>
          </p:nvPr>
        </p:nvSpPr>
        <p:spPr/>
        <p:txBody>
          <a:bodyPr>
            <a:normAutofit lnSpcReduction="10000"/>
          </a:bodyPr>
          <a:lstStyle/>
          <a:p>
            <a:pPr lvl="0"/>
            <a:r>
              <a:rPr lang="en-US" dirty="0" smtClean="0"/>
              <a:t>New</a:t>
            </a:r>
          </a:p>
          <a:p>
            <a:pPr lvl="0"/>
            <a:endParaRPr lang="en-US" dirty="0"/>
          </a:p>
          <a:p>
            <a:pPr lvl="0"/>
            <a:r>
              <a:rPr lang="en-US" dirty="0" smtClean="0"/>
              <a:t>Unusual</a:t>
            </a:r>
          </a:p>
          <a:p>
            <a:pPr lvl="0"/>
            <a:endParaRPr lang="en-US" dirty="0"/>
          </a:p>
          <a:p>
            <a:pPr lvl="0"/>
            <a:r>
              <a:rPr lang="en-US" dirty="0" smtClean="0"/>
              <a:t>Interesting</a:t>
            </a:r>
          </a:p>
          <a:p>
            <a:pPr lvl="0"/>
            <a:endParaRPr lang="en-US" dirty="0" smtClean="0"/>
          </a:p>
          <a:p>
            <a:pPr lvl="0"/>
            <a:r>
              <a:rPr lang="en-US" dirty="0" smtClean="0"/>
              <a:t>Significant</a:t>
            </a:r>
          </a:p>
          <a:p>
            <a:pPr lvl="0"/>
            <a:endParaRPr lang="en-US" dirty="0" smtClean="0"/>
          </a:p>
          <a:p>
            <a:pPr lvl="0"/>
            <a:r>
              <a:rPr lang="en-US" dirty="0" smtClean="0"/>
              <a:t>About people</a:t>
            </a:r>
            <a:endParaRPr lang="en-US" dirty="0"/>
          </a:p>
        </p:txBody>
      </p:sp>
    </p:spTree>
    <p:extLst>
      <p:ext uri="{BB962C8B-B14F-4D97-AF65-F5344CB8AC3E}">
        <p14:creationId xmlns:p14="http://schemas.microsoft.com/office/powerpoint/2010/main" xmlns="" val="3798582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a:latin typeface="Arial Black" panose="020B0A04020102020204" pitchFamily="34" charset="0"/>
              </a:rPr>
              <a:t>Writing a News </a:t>
            </a:r>
            <a:r>
              <a:rPr lang="en-US" sz="6000" dirty="0" smtClean="0">
                <a:latin typeface="Arial Black" panose="020B0A04020102020204" pitchFamily="34" charset="0"/>
              </a:rPr>
              <a:t>Story</a:t>
            </a:r>
            <a:br>
              <a:rPr lang="en-US" sz="6000" dirty="0" smtClean="0">
                <a:latin typeface="Arial Black" panose="020B0A04020102020204" pitchFamily="34" charset="0"/>
              </a:rPr>
            </a:br>
            <a:r>
              <a:rPr lang="en-US" dirty="0" smtClean="0">
                <a:latin typeface="Arial Black" panose="020B0A04020102020204" pitchFamily="34" charset="0"/>
              </a:rPr>
              <a:t>Writing Exercises</a:t>
            </a:r>
            <a:endParaRPr lang="en-US" sz="6000" dirty="0"/>
          </a:p>
        </p:txBody>
      </p:sp>
      <p:sp>
        <p:nvSpPr>
          <p:cNvPr id="3" name="Content Placeholder 2"/>
          <p:cNvSpPr>
            <a:spLocks noGrp="1"/>
          </p:cNvSpPr>
          <p:nvPr>
            <p:ph sz="half" idx="1"/>
          </p:nvPr>
        </p:nvSpPr>
        <p:spPr/>
        <p:txBody>
          <a:bodyPr>
            <a:normAutofit fontScale="55000" lnSpcReduction="20000"/>
          </a:bodyPr>
          <a:lstStyle/>
          <a:p>
            <a:pPr marL="0" indent="0" algn="just">
              <a:buNone/>
            </a:pPr>
            <a:r>
              <a:rPr lang="en-US" dirty="0" smtClean="0"/>
              <a:t>      Write </a:t>
            </a:r>
            <a:r>
              <a:rPr lang="en-US" dirty="0"/>
              <a:t>a news story, using the inverted pyramid style, from the facts below. The official source of information is police spokeswoman Joan </a:t>
            </a:r>
            <a:r>
              <a:rPr lang="en-US" dirty="0" smtClean="0"/>
              <a:t>Freeman, who should be credited throughout </a:t>
            </a:r>
            <a:r>
              <a:rPr lang="en-US" dirty="0"/>
              <a:t>the story.</a:t>
            </a:r>
          </a:p>
          <a:p>
            <a:pPr marL="0" indent="0" algn="just">
              <a:buNone/>
            </a:pPr>
            <a:r>
              <a:rPr lang="en-US" b="1" dirty="0"/>
              <a:t> </a:t>
            </a:r>
            <a:r>
              <a:rPr lang="en-US" b="1" dirty="0" smtClean="0"/>
              <a:t>     Facts</a:t>
            </a:r>
            <a:r>
              <a:rPr lang="en-US" b="1" dirty="0"/>
              <a:t>:</a:t>
            </a:r>
            <a:endParaRPr lang="en-US" dirty="0"/>
          </a:p>
          <a:p>
            <a:pPr algn="just"/>
            <a:r>
              <a:rPr lang="en-US" b="1" dirty="0"/>
              <a:t>Who</a:t>
            </a:r>
            <a:r>
              <a:rPr lang="en-US" dirty="0"/>
              <a:t>: John Meade, 50, and his wife, Annie Meade, 45, of Smith Bay</a:t>
            </a:r>
          </a:p>
          <a:p>
            <a:pPr algn="just"/>
            <a:r>
              <a:rPr lang="en-US" b="1" dirty="0"/>
              <a:t>What</a:t>
            </a:r>
            <a:r>
              <a:rPr lang="en-US" dirty="0"/>
              <a:t>: found shot to death</a:t>
            </a:r>
          </a:p>
          <a:p>
            <a:pPr algn="just"/>
            <a:r>
              <a:rPr lang="en-US" b="1" dirty="0"/>
              <a:t>Where</a:t>
            </a:r>
            <a:r>
              <a:rPr lang="en-US" dirty="0"/>
              <a:t>: inside their home – John Meade’s body lay on the bathroom floor. Annie Meade was found dead in her bed.</a:t>
            </a:r>
          </a:p>
          <a:p>
            <a:pPr algn="just"/>
            <a:r>
              <a:rPr lang="en-US" b="1" dirty="0"/>
              <a:t>When</a:t>
            </a:r>
            <a:r>
              <a:rPr lang="en-US" dirty="0"/>
              <a:t>: Sunday at 8 a.m.</a:t>
            </a:r>
          </a:p>
          <a:p>
            <a:pPr algn="just"/>
            <a:r>
              <a:rPr lang="en-US" b="1" dirty="0"/>
              <a:t>How</a:t>
            </a:r>
            <a:r>
              <a:rPr lang="en-US" dirty="0"/>
              <a:t>: Annie Meade had a single gunshot wound to the head. John Meade was shot multiple times about the body.</a:t>
            </a:r>
          </a:p>
          <a:p>
            <a:pPr algn="just"/>
            <a:r>
              <a:rPr lang="en-US" dirty="0"/>
              <a:t>Police rushed to the scene after a neighbor called 911 to report shots fired.  Police broke down the front door to gain entry into the house, where they found the couple fatally shot.  Police have no leads and are asking the public for help in their investigations.  Anyone with information is asked to call the Crime Stoppers’ anonymous </a:t>
            </a:r>
            <a:r>
              <a:rPr lang="en-US" dirty="0" err="1"/>
              <a:t>tipline</a:t>
            </a:r>
            <a:r>
              <a:rPr lang="en-US" dirty="0"/>
              <a:t> at 1-800- 222-TIPS.</a:t>
            </a:r>
          </a:p>
          <a:p>
            <a:pPr marL="0" indent="0">
              <a:buNone/>
            </a:pPr>
            <a:endParaRPr lang="en-US" dirty="0"/>
          </a:p>
        </p:txBody>
      </p:sp>
      <p:sp>
        <p:nvSpPr>
          <p:cNvPr id="4" name="Content Placeholder 3"/>
          <p:cNvSpPr>
            <a:spLocks noGrp="1"/>
          </p:cNvSpPr>
          <p:nvPr>
            <p:ph sz="half" idx="2"/>
          </p:nvPr>
        </p:nvSpPr>
        <p:spPr>
          <a:xfrm>
            <a:off x="6172199" y="1825624"/>
            <a:ext cx="5868749" cy="5032375"/>
          </a:xfrm>
        </p:spPr>
        <p:txBody>
          <a:bodyPr>
            <a:normAutofit fontScale="55000" lnSpcReduction="20000"/>
          </a:bodyPr>
          <a:lstStyle/>
          <a:p>
            <a:pPr marL="0" indent="0" algn="ctr">
              <a:buNone/>
            </a:pPr>
            <a:r>
              <a:rPr lang="en-US" sz="2900" b="1" dirty="0"/>
              <a:t>Couple found shot to death inside their home</a:t>
            </a:r>
            <a:endParaRPr lang="en-US" sz="2900" dirty="0"/>
          </a:p>
          <a:p>
            <a:pPr marL="0" indent="0">
              <a:buNone/>
            </a:pPr>
            <a:r>
              <a:rPr lang="en-US" dirty="0"/>
              <a:t>By ……………..</a:t>
            </a:r>
          </a:p>
          <a:p>
            <a:endParaRPr lang="en-US" dirty="0"/>
          </a:p>
          <a:p>
            <a:pPr marL="0" indent="0" algn="just">
              <a:lnSpc>
                <a:spcPct val="120000"/>
              </a:lnSpc>
              <a:buNone/>
            </a:pPr>
            <a:r>
              <a:rPr lang="en-US" sz="2900" b="1" dirty="0"/>
              <a:t>ST. THOMAS, V.I. – </a:t>
            </a:r>
            <a:r>
              <a:rPr lang="en-US" sz="2900" dirty="0"/>
              <a:t>A man and his wife were found shot to death in their Smith Bay home Sunday morning, according to VIPD spokeswoman, Joan Freeman.</a:t>
            </a:r>
          </a:p>
          <a:p>
            <a:pPr marL="0" indent="0" algn="just">
              <a:lnSpc>
                <a:spcPct val="120000"/>
              </a:lnSpc>
              <a:buNone/>
            </a:pPr>
            <a:r>
              <a:rPr lang="en-US" sz="2900" dirty="0" smtClean="0"/>
              <a:t>Police </a:t>
            </a:r>
            <a:r>
              <a:rPr lang="en-US" sz="2900" dirty="0"/>
              <a:t>responding to a 911 report of shots fired found the bullet-riddled bodies of John Meade, 50, and his wife, Annie Meade, 45, inside the house.  Officers broke down the door to gain entry into the house where they found John Meade, who was shot multiple times about the body, on the bathroom floor.  Annie Meade still lay in her bed with a gunshot wound to the head and one in the chest, Freeman said</a:t>
            </a:r>
            <a:r>
              <a:rPr lang="en-US" sz="2900" dirty="0" smtClean="0"/>
              <a:t>.</a:t>
            </a:r>
            <a:endParaRPr lang="en-US" sz="2900" dirty="0"/>
          </a:p>
          <a:p>
            <a:pPr marL="0" indent="0" algn="just">
              <a:lnSpc>
                <a:spcPct val="120000"/>
              </a:lnSpc>
              <a:buNone/>
            </a:pPr>
            <a:r>
              <a:rPr lang="en-US" sz="2900" dirty="0" smtClean="0"/>
              <a:t>Police </a:t>
            </a:r>
            <a:r>
              <a:rPr lang="en-US" sz="2900" dirty="0"/>
              <a:t>have no leads and are asking the public for help in their investigations.  Anyone with information is asked to call the Crime Stoppers’ anonymous </a:t>
            </a:r>
            <a:r>
              <a:rPr lang="en-US" sz="2900" dirty="0" err="1"/>
              <a:t>tipline</a:t>
            </a:r>
            <a:r>
              <a:rPr lang="en-US" sz="2900" dirty="0"/>
              <a:t> at 1-800- 222-TIPS.</a:t>
            </a:r>
          </a:p>
          <a:p>
            <a:pPr marL="0" indent="0">
              <a:buNone/>
            </a:pPr>
            <a:endParaRPr lang="en-US" dirty="0"/>
          </a:p>
        </p:txBody>
      </p:sp>
    </p:spTree>
    <p:extLst>
      <p:ext uri="{BB962C8B-B14F-4D97-AF65-F5344CB8AC3E}">
        <p14:creationId xmlns:p14="http://schemas.microsoft.com/office/powerpoint/2010/main" xmlns="" val="3027740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latin typeface="Arial Black" panose="020B0A04020102020204" pitchFamily="34" charset="0"/>
              </a:rPr>
              <a:t/>
            </a:r>
            <a:br>
              <a:rPr lang="en-US" sz="6000" dirty="0" smtClean="0">
                <a:latin typeface="Arial Black" panose="020B0A04020102020204" pitchFamily="34" charset="0"/>
              </a:rPr>
            </a:br>
            <a:r>
              <a:rPr lang="en-US" sz="6000" dirty="0">
                <a:latin typeface="Arial Black" panose="020B0A04020102020204" pitchFamily="34" charset="0"/>
              </a:rPr>
              <a:t/>
            </a:r>
            <a:br>
              <a:rPr lang="en-US" sz="6000" dirty="0">
                <a:latin typeface="Arial Black" panose="020B0A04020102020204" pitchFamily="34" charset="0"/>
              </a:rPr>
            </a:br>
            <a:r>
              <a:rPr lang="en-US" sz="6000" dirty="0" smtClean="0">
                <a:latin typeface="Arial Black" panose="020B0A04020102020204" pitchFamily="34" charset="0"/>
              </a:rPr>
              <a:t/>
            </a:r>
            <a:br>
              <a:rPr lang="en-US" sz="6000" dirty="0" smtClean="0">
                <a:latin typeface="Arial Black" panose="020B0A04020102020204" pitchFamily="34" charset="0"/>
              </a:rPr>
            </a:br>
            <a:r>
              <a:rPr lang="en-US" sz="6000" dirty="0">
                <a:latin typeface="Arial Black" panose="020B0A04020102020204" pitchFamily="34" charset="0"/>
              </a:rPr>
              <a:t/>
            </a:r>
            <a:br>
              <a:rPr lang="en-US" sz="6000" dirty="0">
                <a:latin typeface="Arial Black" panose="020B0A04020102020204" pitchFamily="34" charset="0"/>
              </a:rPr>
            </a:br>
            <a:r>
              <a:rPr lang="en-US" sz="6000" dirty="0" smtClean="0">
                <a:latin typeface="Arial Black" panose="020B0A04020102020204" pitchFamily="34" charset="0"/>
              </a:rPr>
              <a:t/>
            </a:r>
            <a:br>
              <a:rPr lang="en-US" sz="6000" dirty="0" smtClean="0">
                <a:latin typeface="Arial Black" panose="020B0A04020102020204" pitchFamily="34" charset="0"/>
              </a:rPr>
            </a:br>
            <a:r>
              <a:rPr lang="en-US" sz="6000" dirty="0" smtClean="0">
                <a:latin typeface="Arial Black" panose="020B0A04020102020204" pitchFamily="34" charset="0"/>
              </a:rPr>
              <a:t>Works Cited</a:t>
            </a:r>
            <a:endParaRPr lang="en-US" sz="6000" dirty="0">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xmlns="" val="2738497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SPJ Code of Ethics</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a:bodyPr>
          <a:lstStyle/>
          <a:p>
            <a:pPr algn="just"/>
            <a:r>
              <a:rPr lang="en-US" sz="3200" dirty="0" smtClean="0"/>
              <a:t>Seek truth and report it</a:t>
            </a:r>
          </a:p>
          <a:p>
            <a:pPr marL="0" indent="0" algn="just">
              <a:buNone/>
            </a:pPr>
            <a:endParaRPr lang="en-US" sz="3200" dirty="0" smtClean="0"/>
          </a:p>
          <a:p>
            <a:pPr algn="just"/>
            <a:r>
              <a:rPr lang="en-US" sz="3200" dirty="0" smtClean="0"/>
              <a:t>Minimize harm</a:t>
            </a:r>
          </a:p>
          <a:p>
            <a:pPr marL="0" indent="0" algn="just">
              <a:buNone/>
            </a:pPr>
            <a:endParaRPr lang="en-US" sz="3200" dirty="0" smtClean="0"/>
          </a:p>
          <a:p>
            <a:pPr algn="just"/>
            <a:r>
              <a:rPr lang="en-US" sz="3200" dirty="0" smtClean="0"/>
              <a:t>Act independently</a:t>
            </a:r>
          </a:p>
          <a:p>
            <a:pPr marL="0" indent="0" algn="just">
              <a:buNone/>
            </a:pPr>
            <a:endParaRPr lang="en-US" sz="3200" dirty="0" smtClean="0"/>
          </a:p>
          <a:p>
            <a:pPr algn="just"/>
            <a:r>
              <a:rPr lang="en-US" sz="3200" dirty="0" smtClean="0"/>
              <a:t>Be accountable</a:t>
            </a:r>
            <a:endParaRPr lang="en-US" sz="3200" dirty="0"/>
          </a:p>
        </p:txBody>
      </p:sp>
      <p:sp>
        <p:nvSpPr>
          <p:cNvPr id="4" name="Content Placeholder 3"/>
          <p:cNvSpPr>
            <a:spLocks noGrp="1"/>
          </p:cNvSpPr>
          <p:nvPr>
            <p:ph sz="half" idx="2"/>
          </p:nvPr>
        </p:nvSpPr>
        <p:spPr/>
        <p:txBody>
          <a:bodyPr>
            <a:normAutofit/>
          </a:bodyPr>
          <a:lstStyle/>
          <a:p>
            <a:r>
              <a:rPr lang="en-US" sz="3200" dirty="0" smtClean="0">
                <a:latin typeface="Arial" panose="020B0604020202020204" pitchFamily="34" charset="0"/>
                <a:cs typeface="Arial" panose="020B0604020202020204" pitchFamily="34" charset="0"/>
              </a:rPr>
              <a:t>Details available</a:t>
            </a: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Details available</a:t>
            </a: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Details available</a:t>
            </a: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Details available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77318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6000" b="1" dirty="0" smtClean="0">
                <a:latin typeface="Arial Black" panose="020B0A04020102020204" pitchFamily="34" charset="0"/>
              </a:rPr>
              <a:t>End of Presentation</a:t>
            </a:r>
            <a:endParaRPr lang="en-US" sz="6000" b="1" dirty="0">
              <a:latin typeface="Arial Black" panose="020B0A04020102020204" pitchFamily="34" charset="0"/>
            </a:endParaRPr>
          </a:p>
        </p:txBody>
      </p:sp>
    </p:spTree>
    <p:extLst>
      <p:ext uri="{BB962C8B-B14F-4D97-AF65-F5344CB8AC3E}">
        <p14:creationId xmlns:p14="http://schemas.microsoft.com/office/powerpoint/2010/main" xmlns="" val="130509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Arial Black" panose="020B0A04020102020204" pitchFamily="34" charset="0"/>
              </a:rPr>
              <a:t>Timeliness</a:t>
            </a:r>
            <a:endParaRPr lang="en-US" sz="6000" b="1" dirty="0">
              <a:latin typeface="Arial Black" panose="020B0A04020102020204" pitchFamily="34" charset="0"/>
            </a:endParaRPr>
          </a:p>
        </p:txBody>
      </p:sp>
      <p:sp>
        <p:nvSpPr>
          <p:cNvPr id="4" name="Content Placeholder 3"/>
          <p:cNvSpPr>
            <a:spLocks noGrp="1"/>
          </p:cNvSpPr>
          <p:nvPr>
            <p:ph sz="half" idx="1"/>
          </p:nvPr>
        </p:nvSpPr>
        <p:spPr/>
        <p:txBody>
          <a:bodyPr>
            <a:normAutofit lnSpcReduction="10000"/>
          </a:bodyPr>
          <a:lstStyle/>
          <a:p>
            <a:pPr marL="0" indent="0" algn="ctr">
              <a:buNone/>
            </a:pPr>
            <a:r>
              <a:rPr lang="en-US" sz="4400" dirty="0" smtClean="0">
                <a:solidFill>
                  <a:srgbClr val="FF0000"/>
                </a:solidFill>
                <a:latin typeface="Arial Black" panose="020B0A04020102020204" pitchFamily="34" charset="0"/>
              </a:rPr>
              <a:t>NOT NEWS</a:t>
            </a: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just">
              <a:buNone/>
            </a:pPr>
            <a:r>
              <a:rPr lang="en-US" sz="1800" dirty="0" smtClean="0">
                <a:latin typeface="Times New Roman" panose="02020603050405020304" pitchFamily="18" charset="0"/>
                <a:cs typeface="Times New Roman" panose="02020603050405020304" pitchFamily="18" charset="0"/>
              </a:rPr>
              <a:t>Businessman, Donald J. Trump, has been elected the 45</a:t>
            </a:r>
            <a:r>
              <a:rPr lang="en-US" sz="1800" baseline="30000" dirty="0" smtClean="0">
                <a:latin typeface="Times New Roman" panose="02020603050405020304" pitchFamily="18" charset="0"/>
                <a:cs typeface="Times New Roman" panose="02020603050405020304" pitchFamily="18" charset="0"/>
              </a:rPr>
              <a:t>th</a:t>
            </a:r>
            <a:r>
              <a:rPr lang="en-US" sz="1800" dirty="0" smtClean="0">
                <a:latin typeface="Times New Roman" panose="02020603050405020304" pitchFamily="18" charset="0"/>
                <a:cs typeface="Times New Roman" panose="02020603050405020304" pitchFamily="18" charset="0"/>
              </a:rPr>
              <a:t> president of the United States.</a:t>
            </a:r>
          </a:p>
          <a:p>
            <a:pPr marL="0" indent="0" algn="just">
              <a:buNone/>
            </a:pP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p:txBody>
          <a:bodyPr>
            <a:normAutofit lnSpcReduction="10000"/>
          </a:bodyPr>
          <a:lstStyle/>
          <a:p>
            <a:pPr marL="0" indent="0" algn="ctr">
              <a:buNone/>
            </a:pPr>
            <a:r>
              <a:rPr lang="en-US" sz="4400" dirty="0" smtClean="0">
                <a:solidFill>
                  <a:srgbClr val="FF0000"/>
                </a:solidFill>
                <a:latin typeface="Arial Black" panose="020B0A04020102020204" pitchFamily="34" charset="0"/>
              </a:rPr>
              <a:t>NEWS</a:t>
            </a: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just">
              <a:buNone/>
            </a:pPr>
            <a:r>
              <a:rPr lang="en-US" sz="1800" dirty="0" smtClean="0">
                <a:latin typeface="Times New Roman" panose="02020603050405020304" pitchFamily="18" charset="0"/>
                <a:cs typeface="Times New Roman" panose="02020603050405020304" pitchFamily="18" charset="0"/>
              </a:rPr>
              <a:t>In the face of certain impeachment and removal from office, U.S. President Donald J. Trump demitted office last night after just a year and half at the hel</a:t>
            </a:r>
            <a:r>
              <a:rPr lang="en-US" sz="1800" dirty="0">
                <a:latin typeface="Times New Roman" panose="02020603050405020304" pitchFamily="18" charset="0"/>
                <a:cs typeface="Times New Roman" panose="02020603050405020304" pitchFamily="18" charset="0"/>
              </a:rPr>
              <a:t>m</a:t>
            </a:r>
            <a:r>
              <a:rPr lang="en-US" sz="1800" dirty="0" smtClean="0">
                <a:latin typeface="Times New Roman" panose="02020603050405020304" pitchFamily="18" charset="0"/>
                <a:cs typeface="Times New Roman" panose="02020603050405020304" pitchFamily="18" charset="0"/>
              </a:rPr>
              <a:t>. </a:t>
            </a:r>
          </a:p>
          <a:p>
            <a:pPr marL="0" indent="0" algn="just">
              <a:buNone/>
            </a:pPr>
            <a:endParaRPr lang="en-US" sz="1800"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sz="4400" dirty="0">
              <a:solidFill>
                <a:srgbClr val="FF0000"/>
              </a:solidFill>
              <a:latin typeface="Times New Roman" panose="02020603050405020304" pitchFamily="18" charset="0"/>
              <a:cs typeface="Times New Roman" panose="02020603050405020304" pitchFamily="18" charset="0"/>
            </a:endParaRPr>
          </a:p>
        </p:txBody>
      </p:sp>
      <p:pic>
        <p:nvPicPr>
          <p:cNvPr id="7" name="Picture 6" descr="Image result for donald trump is president">
            <a:hlinkClick r:id="rId2" tgtFrame="&quot;_blank&quo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2611" y="2554703"/>
            <a:ext cx="3733800" cy="2590165"/>
          </a:xfrm>
          <a:prstGeom prst="rect">
            <a:avLst/>
          </a:prstGeom>
          <a:noFill/>
          <a:ln>
            <a:noFill/>
          </a:ln>
        </p:spPr>
      </p:pic>
      <p:pic>
        <p:nvPicPr>
          <p:cNvPr id="8" name="Picture 7" descr="Image result for donald trump impeached">
            <a:hlinkClick r:id="rId4" tgtFrame="&quot;_blank&quo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54729" y="2489228"/>
            <a:ext cx="4029075" cy="2584478"/>
          </a:xfrm>
          <a:prstGeom prst="rect">
            <a:avLst/>
          </a:prstGeom>
          <a:noFill/>
          <a:ln>
            <a:noFill/>
          </a:ln>
        </p:spPr>
      </p:pic>
    </p:spTree>
    <p:extLst>
      <p:ext uri="{BB962C8B-B14F-4D97-AF65-F5344CB8AC3E}">
        <p14:creationId xmlns:p14="http://schemas.microsoft.com/office/powerpoint/2010/main" xmlns="" val="46955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Proximity or closeness</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lnSpcReduction="10000"/>
          </a:bodyPr>
          <a:lstStyle/>
          <a:p>
            <a:pPr marL="0" indent="0" algn="ctr">
              <a:buNone/>
            </a:pPr>
            <a:r>
              <a:rPr lang="en-US" sz="4400" b="1" dirty="0" smtClean="0">
                <a:solidFill>
                  <a:srgbClr val="FF0000"/>
                </a:solidFill>
                <a:latin typeface="Arial Black" panose="020B0A04020102020204" pitchFamily="34" charset="0"/>
              </a:rPr>
              <a:t>NOT NEWS</a:t>
            </a:r>
          </a:p>
          <a:p>
            <a:pPr marL="0" indent="0" algn="ctr">
              <a:buNone/>
            </a:pPr>
            <a:endParaRPr lang="en-US" sz="4400" b="1" dirty="0" smtClean="0">
              <a:solidFill>
                <a:srgbClr val="FF0000"/>
              </a:solidFill>
              <a:latin typeface="Arial Black" panose="020B0A04020102020204" pitchFamily="34" charset="0"/>
            </a:endParaRPr>
          </a:p>
          <a:p>
            <a:pPr marL="0" indent="0" algn="ctr">
              <a:buNone/>
            </a:pPr>
            <a:endParaRPr lang="en-US" sz="4400" b="1" dirty="0">
              <a:solidFill>
                <a:srgbClr val="FF0000"/>
              </a:solidFill>
              <a:latin typeface="Arial Black" panose="020B0A04020102020204" pitchFamily="34" charset="0"/>
            </a:endParaRPr>
          </a:p>
          <a:p>
            <a:pPr marL="0" indent="0" algn="ctr">
              <a:buNone/>
            </a:pPr>
            <a:endParaRPr lang="en-US" sz="4400" b="1" dirty="0" smtClean="0">
              <a:solidFill>
                <a:srgbClr val="FF0000"/>
              </a:solidFill>
              <a:latin typeface="Arial Black" panose="020B0A04020102020204" pitchFamily="34" charset="0"/>
            </a:endParaRPr>
          </a:p>
          <a:p>
            <a:pPr marL="0" indent="0" algn="ctr">
              <a:buNone/>
            </a:pPr>
            <a:endParaRPr lang="en-US" sz="4400" b="1" dirty="0">
              <a:solidFill>
                <a:srgbClr val="FF0000"/>
              </a:solidFill>
              <a:latin typeface="Arial Black" panose="020B0A04020102020204" pitchFamily="34" charset="0"/>
            </a:endParaRPr>
          </a:p>
          <a:p>
            <a:pPr marL="0" indent="0" algn="just">
              <a:buNone/>
            </a:pPr>
            <a:r>
              <a:rPr lang="en-US" sz="1800" dirty="0" smtClean="0">
                <a:latin typeface="Times New Roman" panose="02020603050405020304" pitchFamily="18" charset="0"/>
                <a:cs typeface="Times New Roman" panose="02020603050405020304" pitchFamily="18" charset="0"/>
              </a:rPr>
              <a:t>Three people died yesterday in a two-car accident in Luxembourg City.</a:t>
            </a:r>
            <a:endParaRPr lang="en-US" sz="1800" dirty="0">
              <a:latin typeface="Times New Roman" panose="02020603050405020304" pitchFamily="18" charset="0"/>
              <a:cs typeface="Times New Roman" panose="02020603050405020304" pitchFamily="18" charset="0"/>
            </a:endParaRPr>
          </a:p>
        </p:txBody>
      </p:sp>
      <p:pic>
        <p:nvPicPr>
          <p:cNvPr id="5" name="Picture 4" descr="Image result for CAR ACCIDENT">
            <a:hlinkClick r:id="rId2" tgtFrame="&quot;_blank&quo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2562" y="2705713"/>
            <a:ext cx="3952875" cy="2142490"/>
          </a:xfrm>
          <a:prstGeom prst="rect">
            <a:avLst/>
          </a:prstGeom>
          <a:noFill/>
          <a:ln>
            <a:noFill/>
          </a:ln>
        </p:spPr>
      </p:pic>
      <p:sp>
        <p:nvSpPr>
          <p:cNvPr id="7" name="Content Placeholder 6"/>
          <p:cNvSpPr>
            <a:spLocks noGrp="1"/>
          </p:cNvSpPr>
          <p:nvPr>
            <p:ph sz="half" idx="2"/>
          </p:nvPr>
        </p:nvSpPr>
        <p:spPr/>
        <p:txBody>
          <a:bodyPr>
            <a:normAutofit lnSpcReduction="10000"/>
          </a:bodyPr>
          <a:lstStyle/>
          <a:p>
            <a:pPr marL="0" indent="0" algn="ctr">
              <a:buNone/>
            </a:pPr>
            <a:r>
              <a:rPr lang="en-US" sz="4400" dirty="0" smtClean="0">
                <a:solidFill>
                  <a:srgbClr val="FF0000"/>
                </a:solidFill>
                <a:latin typeface="Arial Black" panose="020B0A04020102020204" pitchFamily="34" charset="0"/>
              </a:rPr>
              <a:t>NEWS</a:t>
            </a: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just">
              <a:buNone/>
            </a:pPr>
            <a:r>
              <a:rPr lang="en-US" sz="1800" dirty="0" smtClean="0">
                <a:latin typeface="Times New Roman" panose="02020603050405020304" pitchFamily="18" charset="0"/>
                <a:cs typeface="Times New Roman" panose="02020603050405020304" pitchFamily="18" charset="0"/>
              </a:rPr>
              <a:t>A woman and her three children died yesterday when the car they were travelling in crashed into a pole along Veteran’s Drive.</a:t>
            </a: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just">
              <a:buNone/>
            </a:pPr>
            <a:endParaRPr lang="en-US" sz="4400" dirty="0">
              <a:solidFill>
                <a:srgbClr val="FF0000"/>
              </a:solidFill>
              <a:latin typeface="Arial Black" panose="020B0A04020102020204" pitchFamily="34" charset="0"/>
            </a:endParaRPr>
          </a:p>
        </p:txBody>
      </p:sp>
      <p:pic>
        <p:nvPicPr>
          <p:cNvPr id="9" name="Picture 8" descr="Image result for CAR ACCIDENT">
            <a:hlinkClick r:id="rId4" tgtFrame="&quot;_blank&quo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18542" y="2705712"/>
            <a:ext cx="3529982" cy="2142491"/>
          </a:xfrm>
          <a:prstGeom prst="rect">
            <a:avLst/>
          </a:prstGeom>
          <a:noFill/>
          <a:ln>
            <a:noFill/>
          </a:ln>
        </p:spPr>
      </p:pic>
    </p:spTree>
    <p:extLst>
      <p:ext uri="{BB962C8B-B14F-4D97-AF65-F5344CB8AC3E}">
        <p14:creationId xmlns:p14="http://schemas.microsoft.com/office/powerpoint/2010/main" xmlns="" val="315176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t>
            </a:r>
            <a:r>
              <a:rPr lang="en-US" sz="6700" dirty="0" smtClean="0">
                <a:latin typeface="Arial Black" panose="020B0A04020102020204" pitchFamily="34" charset="0"/>
              </a:rPr>
              <a:t>Rarity</a:t>
            </a:r>
            <a:r>
              <a:rPr lang="en-US" dirty="0"/>
              <a:t/>
            </a:r>
            <a:br>
              <a:rPr lang="en-US" dirty="0"/>
            </a:br>
            <a:r>
              <a:rPr lang="en-US" dirty="0" smtClean="0"/>
              <a:t/>
            </a:r>
            <a:br>
              <a:rPr lang="en-US" dirty="0" smtClean="0"/>
            </a:br>
            <a:r>
              <a:rPr lang="en-US" b="1" dirty="0" smtClean="0">
                <a:solidFill>
                  <a:srgbClr val="FF0000"/>
                </a:solidFill>
                <a:latin typeface="Arial Black" panose="020B0A04020102020204" pitchFamily="34" charset="0"/>
              </a:rPr>
              <a:t>NOT NEWS</a:t>
            </a:r>
            <a:r>
              <a:rPr lang="en-US" dirty="0" smtClean="0"/>
              <a:t/>
            </a:r>
            <a:br>
              <a:rPr lang="en-US" dirty="0" smtClean="0"/>
            </a:br>
            <a:r>
              <a:rPr lang="en-US" dirty="0"/>
              <a:t/>
            </a:r>
            <a:br>
              <a:rPr lang="en-US" dirty="0"/>
            </a:br>
            <a:r>
              <a:rPr lang="en-US" dirty="0"/>
              <a:t/>
            </a:r>
            <a:br>
              <a:rPr lang="en-US" dirty="0"/>
            </a:br>
            <a:r>
              <a:rPr lang="en-US" dirty="0"/>
              <a:t>	</a:t>
            </a:r>
            <a:endParaRPr lang="en-US" b="1" dirty="0">
              <a:solidFill>
                <a:srgbClr val="FF0000"/>
              </a:solidFill>
              <a:latin typeface="Arial Black" panose="020B0A04020102020204" pitchFamily="34" charset="0"/>
            </a:endParaRPr>
          </a:p>
        </p:txBody>
      </p:sp>
      <p:pic>
        <p:nvPicPr>
          <p:cNvPr id="1026" name="Picture 2" descr="man bites do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xmlns="" val="0"/>
              </a:ext>
            </a:extLst>
          </a:blip>
          <a:srcRect b="33573"/>
          <a:stretch/>
        </p:blipFill>
        <p:spPr bwMode="auto">
          <a:xfrm>
            <a:off x="1003411" y="2670372"/>
            <a:ext cx="4669105" cy="326918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sz="half" idx="2"/>
          </p:nvPr>
        </p:nvSpPr>
        <p:spPr/>
        <p:txBody>
          <a:bodyPr>
            <a:normAutofit/>
          </a:bodyPr>
          <a:lstStyle/>
          <a:p>
            <a:pPr marL="0" indent="0" algn="ctr">
              <a:buNone/>
            </a:pPr>
            <a:r>
              <a:rPr lang="en-US" sz="4400" b="1" dirty="0" smtClean="0">
                <a:solidFill>
                  <a:srgbClr val="FF0000"/>
                </a:solidFill>
                <a:latin typeface="Arial Black" panose="020B0A04020102020204" pitchFamily="34" charset="0"/>
              </a:rPr>
              <a:t>NEWS</a:t>
            </a:r>
          </a:p>
          <a:p>
            <a:pPr marL="0" indent="0" algn="ctr">
              <a:buNone/>
            </a:pPr>
            <a:endParaRPr lang="en-US" sz="4400" b="1" dirty="0">
              <a:solidFill>
                <a:srgbClr val="FF0000"/>
              </a:solidFill>
            </a:endParaRPr>
          </a:p>
        </p:txBody>
      </p:sp>
      <p:pic>
        <p:nvPicPr>
          <p:cNvPr id="7" name="Picture 2" descr="man bites do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6437" r="4819"/>
          <a:stretch/>
        </p:blipFill>
        <p:spPr bwMode="auto">
          <a:xfrm>
            <a:off x="6514088" y="2540899"/>
            <a:ext cx="5219363" cy="33824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084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latin typeface="Arial Black" panose="020B0A04020102020204" pitchFamily="34" charset="0"/>
              </a:rPr>
              <a:t>Eminence and Prominence</a:t>
            </a:r>
            <a:endParaRPr lang="en-US" sz="6000" dirty="0">
              <a:latin typeface="Arial Black" panose="020B0A04020102020204" pitchFamily="34" charset="0"/>
            </a:endParaRPr>
          </a:p>
        </p:txBody>
      </p:sp>
      <p:sp>
        <p:nvSpPr>
          <p:cNvPr id="3" name="Content Placeholder 2"/>
          <p:cNvSpPr>
            <a:spLocks noGrp="1"/>
          </p:cNvSpPr>
          <p:nvPr>
            <p:ph sz="half" idx="1"/>
          </p:nvPr>
        </p:nvSpPr>
        <p:spPr>
          <a:xfrm>
            <a:off x="838200" y="1679013"/>
            <a:ext cx="5181600" cy="4351338"/>
          </a:xfrm>
        </p:spPr>
        <p:txBody>
          <a:bodyPr>
            <a:normAutofit lnSpcReduction="10000"/>
          </a:bodyPr>
          <a:lstStyle/>
          <a:p>
            <a:pPr marL="0" indent="0" algn="ctr">
              <a:buNone/>
            </a:pPr>
            <a:r>
              <a:rPr lang="en-US" sz="4400" dirty="0" smtClean="0">
                <a:solidFill>
                  <a:srgbClr val="FF0000"/>
                </a:solidFill>
                <a:latin typeface="Arial Black" panose="020B0A04020102020204" pitchFamily="34" charset="0"/>
              </a:rPr>
              <a:t>NOT NEWS</a:t>
            </a: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buNone/>
            </a:pPr>
            <a:endParaRPr lang="en-US" sz="18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1800" dirty="0" smtClean="0">
                <a:latin typeface="Times New Roman" panose="02020603050405020304" pitchFamily="18" charset="0"/>
                <a:cs typeface="Times New Roman" panose="02020603050405020304" pitchFamily="18" charset="0"/>
              </a:rPr>
              <a:t>My next-door neighbor, Donna Greene, gave birth to a healthy baby boy last night.</a:t>
            </a: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p:txBody>
      </p:sp>
      <p:sp>
        <p:nvSpPr>
          <p:cNvPr id="4" name="Content Placeholder 3"/>
          <p:cNvSpPr>
            <a:spLocks noGrp="1"/>
          </p:cNvSpPr>
          <p:nvPr>
            <p:ph sz="half" idx="2"/>
          </p:nvPr>
        </p:nvSpPr>
        <p:spPr>
          <a:xfrm>
            <a:off x="6172200" y="1733550"/>
            <a:ext cx="5181600" cy="4351338"/>
          </a:xfrm>
        </p:spPr>
        <p:txBody>
          <a:bodyPr>
            <a:normAutofit lnSpcReduction="10000"/>
          </a:bodyPr>
          <a:lstStyle/>
          <a:p>
            <a:pPr marL="0" indent="0" algn="ctr">
              <a:buNone/>
            </a:pPr>
            <a:r>
              <a:rPr lang="en-US" sz="4400" dirty="0" smtClean="0">
                <a:solidFill>
                  <a:srgbClr val="FF0000"/>
                </a:solidFill>
                <a:latin typeface="Arial Black" panose="020B0A04020102020204" pitchFamily="34" charset="0"/>
              </a:rPr>
              <a:t>NEWS</a:t>
            </a: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just">
              <a:buNone/>
            </a:pPr>
            <a:r>
              <a:rPr lang="en-US" sz="1800" dirty="0" smtClean="0">
                <a:latin typeface="Times New Roman" panose="02020603050405020304" pitchFamily="18" charset="0"/>
                <a:cs typeface="Times New Roman" panose="02020603050405020304" pitchFamily="18" charset="0"/>
              </a:rPr>
              <a:t>The Duke and Duchess of Cambridge has welcomed their new prince into the world.  He’s fifth in line to the British throne.</a:t>
            </a:r>
          </a:p>
        </p:txBody>
      </p:sp>
      <p:sp>
        <p:nvSpPr>
          <p:cNvPr id="7" name="Rectangle 5"/>
          <p:cNvSpPr>
            <a:spLocks noChangeArrowheads="1"/>
          </p:cNvSpPr>
          <p:nvPr/>
        </p:nvSpPr>
        <p:spPr bwMode="auto">
          <a:xfrm>
            <a:off x="0" y="-92075"/>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0" y="243205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 descr="Image result for royal baby">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78747" y="2663263"/>
            <a:ext cx="1895475" cy="206692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1"/>
          <p:cNvSpPr>
            <a:spLocks noChangeArrowheads="1"/>
          </p:cNvSpPr>
          <p:nvPr/>
        </p:nvSpPr>
        <p:spPr bwMode="auto">
          <a:xfrm>
            <a:off x="0" y="-146612"/>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4" name="Picture 2" descr="Image result for woman with baby">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77352" y="2663263"/>
            <a:ext cx="2533650" cy="2352675"/>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2"/>
          <p:cNvSpPr>
            <a:spLocks noChangeArrowheads="1"/>
          </p:cNvSpPr>
          <p:nvPr/>
        </p:nvSpPr>
        <p:spPr bwMode="auto">
          <a:xfrm>
            <a:off x="0" y="266326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61726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Impact</a:t>
            </a:r>
            <a:endParaRPr lang="en-US" dirty="0">
              <a:latin typeface="Arial Black" panose="020B0A04020102020204" pitchFamily="34" charset="0"/>
            </a:endParaRPr>
          </a:p>
        </p:txBody>
      </p:sp>
      <p:sp>
        <p:nvSpPr>
          <p:cNvPr id="3" name="Content Placeholder 2"/>
          <p:cNvSpPr>
            <a:spLocks noGrp="1"/>
          </p:cNvSpPr>
          <p:nvPr>
            <p:ph sz="half" idx="1"/>
          </p:nvPr>
        </p:nvSpPr>
        <p:spPr>
          <a:xfrm>
            <a:off x="838200" y="1949263"/>
            <a:ext cx="5085535" cy="4221117"/>
          </a:xfrm>
        </p:spPr>
        <p:txBody>
          <a:bodyPr>
            <a:normAutofit fontScale="92500" lnSpcReduction="10000"/>
          </a:bodyPr>
          <a:lstStyle/>
          <a:p>
            <a:pPr marL="0" indent="0" algn="ctr">
              <a:buNone/>
            </a:pPr>
            <a:r>
              <a:rPr lang="en-US" sz="4800" dirty="0" smtClean="0">
                <a:solidFill>
                  <a:srgbClr val="FF0000"/>
                </a:solidFill>
                <a:latin typeface="Arial Black" panose="020B0A04020102020204" pitchFamily="34" charset="0"/>
              </a:rPr>
              <a:t>NOT NEWS</a:t>
            </a: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just">
              <a:buNone/>
            </a:pPr>
            <a:r>
              <a:rPr lang="en-US" sz="1900" dirty="0">
                <a:latin typeface="Times New Roman" panose="02020603050405020304" pitchFamily="18" charset="0"/>
                <a:cs typeface="Times New Roman" panose="02020603050405020304" pitchFamily="18" charset="0"/>
              </a:rPr>
              <a:t>Kenya is set to increase fees for state-sponsored students in public universities by 30% </a:t>
            </a:r>
            <a:r>
              <a:rPr lang="en-US" sz="1900" dirty="0" smtClean="0">
                <a:latin typeface="Times New Roman" panose="02020603050405020304" pitchFamily="18" charset="0"/>
                <a:cs typeface="Times New Roman" panose="02020603050405020304" pitchFamily="18" charset="0"/>
              </a:rPr>
              <a:t>this year, sparking student protests across the country.  </a:t>
            </a:r>
            <a:endParaRPr lang="en-US" sz="1900" dirty="0">
              <a:latin typeface="Times New Roman" panose="02020603050405020304" pitchFamily="18" charset="0"/>
              <a:cs typeface="Times New Roman" panose="02020603050405020304" pitchFamily="18"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p:txBody>
      </p:sp>
      <p:sp>
        <p:nvSpPr>
          <p:cNvPr id="4" name="Content Placeholder 3"/>
          <p:cNvSpPr>
            <a:spLocks noGrp="1"/>
          </p:cNvSpPr>
          <p:nvPr>
            <p:ph sz="half" idx="2"/>
          </p:nvPr>
        </p:nvSpPr>
        <p:spPr>
          <a:xfrm>
            <a:off x="6488083" y="1930803"/>
            <a:ext cx="5258283" cy="4408384"/>
          </a:xfrm>
        </p:spPr>
        <p:txBody>
          <a:bodyPr>
            <a:normAutofit fontScale="92500" lnSpcReduction="10000"/>
          </a:bodyPr>
          <a:lstStyle/>
          <a:p>
            <a:pPr marL="0" indent="0" algn="ctr">
              <a:buNone/>
            </a:pPr>
            <a:r>
              <a:rPr lang="en-US" sz="4800" dirty="0" smtClean="0">
                <a:solidFill>
                  <a:srgbClr val="FF0000"/>
                </a:solidFill>
                <a:latin typeface="Arial Black" panose="020B0A04020102020204" pitchFamily="34" charset="0"/>
              </a:rPr>
              <a:t>NEWS</a:t>
            </a: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just">
              <a:buNone/>
            </a:pPr>
            <a:r>
              <a:rPr lang="en-US" sz="1800" dirty="0" smtClean="0">
                <a:latin typeface="Times New Roman" panose="02020603050405020304" pitchFamily="18" charset="0"/>
                <a:cs typeface="Times New Roman" panose="02020603050405020304" pitchFamily="18" charset="0"/>
              </a:rPr>
              <a:t>Parents of students attending the St. Thomas/St. John Seventh-day Adventist School will have to dig deeper in their pockets after school principal, Dr. Whitman Browne, announced plans for a 100% tuition increase, come next semester.</a:t>
            </a:r>
            <a:endParaRPr lang="en-US" sz="1800"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0" y="0"/>
            <a:ext cx="11965966" cy="4506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Image result for students protest tuition fee rise in Kenya">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8407" y="2848274"/>
            <a:ext cx="3360849" cy="218062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p:cNvSpPr>
            <a:spLocks noChangeArrowheads="1"/>
          </p:cNvSpPr>
          <p:nvPr/>
        </p:nvSpPr>
        <p:spPr bwMode="auto">
          <a:xfrm flipV="1">
            <a:off x="0" y="2698517"/>
            <a:ext cx="11965966"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315884" y="156230"/>
            <a:ext cx="12372432" cy="463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8" name="Picture 2" descr="Image result for students protest tuition fee rise in Kenya">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54678" y="2744236"/>
            <a:ext cx="3325091" cy="207909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6"/>
          <p:cNvSpPr>
            <a:spLocks noChangeArrowheads="1"/>
          </p:cNvSpPr>
          <p:nvPr/>
        </p:nvSpPr>
        <p:spPr bwMode="auto">
          <a:xfrm flipV="1">
            <a:off x="315884" y="2848273"/>
            <a:ext cx="1237243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85518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Human Interest</a:t>
            </a:r>
            <a:endParaRPr lang="en-US" sz="6000" dirty="0">
              <a:latin typeface="Arial Black" panose="020B0A04020102020204" pitchFamily="34" charset="0"/>
            </a:endParaRPr>
          </a:p>
        </p:txBody>
      </p:sp>
      <p:sp>
        <p:nvSpPr>
          <p:cNvPr id="3" name="Content Placeholder 2"/>
          <p:cNvSpPr>
            <a:spLocks noGrp="1"/>
          </p:cNvSpPr>
          <p:nvPr>
            <p:ph sz="half" idx="1"/>
          </p:nvPr>
        </p:nvSpPr>
        <p:spPr/>
        <p:txBody>
          <a:bodyPr>
            <a:normAutofit lnSpcReduction="10000"/>
          </a:bodyPr>
          <a:lstStyle/>
          <a:p>
            <a:pPr marL="0" indent="0" algn="ctr">
              <a:buNone/>
            </a:pPr>
            <a:r>
              <a:rPr lang="en-US" sz="4400" dirty="0" smtClean="0">
                <a:solidFill>
                  <a:srgbClr val="FF0000"/>
                </a:solidFill>
                <a:latin typeface="Arial Black" panose="020B0A04020102020204" pitchFamily="34" charset="0"/>
              </a:rPr>
              <a:t>NOT NEWS</a:t>
            </a: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smtClean="0">
              <a:solidFill>
                <a:srgbClr val="FF0000"/>
              </a:solidFill>
              <a:latin typeface="Arial Black" panose="020B0A04020102020204" pitchFamily="34" charset="0"/>
            </a:endParaRPr>
          </a:p>
          <a:p>
            <a:pPr marL="0" indent="0" algn="just">
              <a:buNone/>
            </a:pPr>
            <a:r>
              <a:rPr lang="en-US" sz="1800" dirty="0" smtClean="0">
                <a:latin typeface="Times New Roman" panose="02020603050405020304" pitchFamily="18" charset="0"/>
                <a:cs typeface="Times New Roman" panose="02020603050405020304" pitchFamily="18" charset="0"/>
              </a:rPr>
              <a:t>A vacant building that was once used as a storage center was destroyed last night in a fire.</a:t>
            </a:r>
            <a:endParaRPr lang="en-US" sz="18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lnSpcReduction="10000"/>
          </a:bodyPr>
          <a:lstStyle/>
          <a:p>
            <a:pPr marL="0" indent="0" algn="ctr">
              <a:buNone/>
            </a:pPr>
            <a:r>
              <a:rPr lang="en-US" sz="4400" dirty="0" smtClean="0">
                <a:solidFill>
                  <a:srgbClr val="FF0000"/>
                </a:solidFill>
                <a:latin typeface="Arial Black" panose="020B0A04020102020204" pitchFamily="34" charset="0"/>
              </a:rPr>
              <a:t>NEWS</a:t>
            </a: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sz="4400" dirty="0">
              <a:solidFill>
                <a:srgbClr val="FF0000"/>
              </a:solidFill>
              <a:latin typeface="Arial Black" panose="020B0A04020102020204" pitchFamily="34" charset="0"/>
            </a:endParaRPr>
          </a:p>
          <a:p>
            <a:pPr marL="0" indent="0" algn="ctr">
              <a:buNone/>
            </a:pPr>
            <a:endParaRPr lang="en-US" dirty="0" smtClean="0"/>
          </a:p>
          <a:p>
            <a:pPr marL="0" indent="0" algn="ctr">
              <a:buNone/>
            </a:pPr>
            <a:endParaRPr lang="en-US" dirty="0"/>
          </a:p>
          <a:p>
            <a:pPr marL="0" indent="0" algn="ctr">
              <a:buNone/>
            </a:pPr>
            <a:endParaRPr lang="en-US" dirty="0" smtClean="0"/>
          </a:p>
          <a:p>
            <a:pPr marL="0" indent="0" algn="just">
              <a:buNone/>
            </a:pPr>
            <a:r>
              <a:rPr lang="en-US" sz="1800" dirty="0" smtClean="0">
                <a:latin typeface="Times New Roman" panose="02020603050405020304" pitchFamily="18" charset="0"/>
                <a:cs typeface="Times New Roman" panose="02020603050405020304" pitchFamily="18" charset="0"/>
              </a:rPr>
              <a:t>A family of four has been left homeless after a fire ripped through their home last night, destroying </a:t>
            </a:r>
            <a:r>
              <a:rPr lang="en-US" sz="1800" smtClean="0">
                <a:latin typeface="Times New Roman" panose="02020603050405020304" pitchFamily="18" charset="0"/>
                <a:cs typeface="Times New Roman" panose="02020603050405020304" pitchFamily="18" charset="0"/>
              </a:rPr>
              <a:t>everything in its path.</a:t>
            </a:r>
            <a:endParaRPr lang="en-US" sz="1800" dirty="0">
              <a:latin typeface="Times New Roman" panose="02020603050405020304" pitchFamily="18" charset="0"/>
              <a:cs typeface="Times New Roman" panose="02020603050405020304" pitchFamily="18" charset="0"/>
            </a:endParaRPr>
          </a:p>
        </p:txBody>
      </p:sp>
      <p:pic>
        <p:nvPicPr>
          <p:cNvPr id="5" name="Picture 4" descr="Image result for EMPTY BUILDING ON FIRE">
            <a:hlinkClick r:id="rId2" tgtFrame="&quot;_blank&quo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8809" y="2868136"/>
            <a:ext cx="3190875" cy="2266315"/>
          </a:xfrm>
          <a:prstGeom prst="rect">
            <a:avLst/>
          </a:prstGeom>
          <a:noFill/>
          <a:ln>
            <a:noFill/>
          </a:ln>
        </p:spPr>
      </p:pic>
      <p:pic>
        <p:nvPicPr>
          <p:cNvPr id="6" name="Picture 5" descr="Image result for fire burns down house">
            <a:hlinkClick r:id="rId4" tgtFrame="&quot;_blank&quo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99900" y="2823411"/>
            <a:ext cx="3305175" cy="2362200"/>
          </a:xfrm>
          <a:prstGeom prst="rect">
            <a:avLst/>
          </a:prstGeom>
          <a:noFill/>
          <a:ln>
            <a:noFill/>
          </a:ln>
        </p:spPr>
      </p:pic>
    </p:spTree>
    <p:extLst>
      <p:ext uri="{BB962C8B-B14F-4D97-AF65-F5344CB8AC3E}">
        <p14:creationId xmlns:p14="http://schemas.microsoft.com/office/powerpoint/2010/main" xmlns="" val="3662777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2883</TotalTime>
  <Words>1710</Words>
  <Application>Microsoft Office PowerPoint</Application>
  <PresentationFormat>Custom</PresentationFormat>
  <Paragraphs>314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News Writing and Reporting</vt:lpstr>
      <vt:lpstr>      INTRODUCTION</vt:lpstr>
      <vt:lpstr>What is News?</vt:lpstr>
      <vt:lpstr>Timeliness</vt:lpstr>
      <vt:lpstr>Proximity or closeness</vt:lpstr>
      <vt:lpstr>                                         Rarity  NOT NEWS    </vt:lpstr>
      <vt:lpstr>Eminence and Prominence</vt:lpstr>
      <vt:lpstr>Impact</vt:lpstr>
      <vt:lpstr>Human Interest</vt:lpstr>
      <vt:lpstr>Conflict and Tension</vt:lpstr>
      <vt:lpstr>Types of News Stories</vt:lpstr>
      <vt:lpstr>Types of News Stories</vt:lpstr>
      <vt:lpstr>Types of News Stories</vt:lpstr>
      <vt:lpstr>Types of News Stories</vt:lpstr>
      <vt:lpstr>Types of News Stories</vt:lpstr>
      <vt:lpstr>Types of News Stories</vt:lpstr>
      <vt:lpstr>Writing a News Story</vt:lpstr>
      <vt:lpstr>Writing a News Story</vt:lpstr>
      <vt:lpstr>Writing a News Story</vt:lpstr>
      <vt:lpstr>Writing a News Story</vt:lpstr>
      <vt:lpstr>Writing a News Story Types of Leads</vt:lpstr>
      <vt:lpstr>Writing a News Story</vt:lpstr>
      <vt:lpstr>Writing a News Story</vt:lpstr>
      <vt:lpstr>Writing a News Story Types of Creative Leads</vt:lpstr>
      <vt:lpstr>Writing a News Story Types of Creative Leads</vt:lpstr>
      <vt:lpstr>Writing a News Story</vt:lpstr>
      <vt:lpstr>Writing a News Story</vt:lpstr>
      <vt:lpstr>Writing a News Story</vt:lpstr>
      <vt:lpstr>Writing a News Story Writing Exercises</vt:lpstr>
      <vt:lpstr>Writing a News Story Writing Exercises</vt:lpstr>
      <vt:lpstr>     Works Cited</vt:lpstr>
      <vt:lpstr>SPJ Code of Ethics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Writing and Reporting</dc:title>
  <dc:creator>Corliss Smithen</dc:creator>
  <cp:lastModifiedBy>rphilbert</cp:lastModifiedBy>
  <cp:revision>89</cp:revision>
  <dcterms:created xsi:type="dcterms:W3CDTF">2018-04-23T20:30:19Z</dcterms:created>
  <dcterms:modified xsi:type="dcterms:W3CDTF">2018-05-03T20:46:26Z</dcterms:modified>
</cp:coreProperties>
</file>